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 id="264" r:id="rId5"/>
    <p:sldId id="262" r:id="rId6"/>
    <p:sldId id="271" r:id="rId7"/>
    <p:sldId id="272" r:id="rId8"/>
    <p:sldId id="273" r:id="rId9"/>
    <p:sldId id="274" r:id="rId10"/>
    <p:sldId id="275" r:id="rId11"/>
    <p:sldId id="276"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66969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256360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233818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97629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435E3F-DE3F-4CC8-BE1E-29D98945A806}"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1529337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435E3F-DE3F-4CC8-BE1E-29D98945A806}"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32564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435E3F-DE3F-4CC8-BE1E-29D98945A806}" type="datetimeFigureOut">
              <a:rPr lang="en-US" smtClean="0"/>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1578341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435E3F-DE3F-4CC8-BE1E-29D98945A806}" type="datetimeFigureOut">
              <a:rPr lang="en-US" smtClean="0"/>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807985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35E3F-DE3F-4CC8-BE1E-29D98945A806}" type="datetimeFigureOut">
              <a:rPr lang="en-US" smtClean="0"/>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709710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35E3F-DE3F-4CC8-BE1E-29D98945A806}"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91373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35E3F-DE3F-4CC8-BE1E-29D98945A806}"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151941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35E3F-DE3F-4CC8-BE1E-29D98945A806}" type="datetimeFigureOut">
              <a:rPr lang="en-US" smtClean="0"/>
              <a:t>5/8/2020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A9294-1436-4553-B400-37CDB23237D4}" type="slidenum">
              <a:rPr lang="en-US" smtClean="0"/>
              <a:t>‹#›</a:t>
            </a:fld>
            <a:endParaRPr lang="en-US"/>
          </a:p>
        </p:txBody>
      </p:sp>
    </p:spTree>
    <p:extLst>
      <p:ext uri="{BB962C8B-B14F-4D97-AF65-F5344CB8AC3E}">
        <p14:creationId xmlns:p14="http://schemas.microsoft.com/office/powerpoint/2010/main" val="883921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TGhHV1ZdcL8&amp;feature=youtu.b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brenebrown.com/podcast/dr-marc-brackett-and-brene-on-permission-to-fee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fulleryouthinstitute.org/blog/naming-loss-and-gratitude-with-young-peopl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theselfproject.com/?p=463"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rowsofsharon.com/2020/04/24/ideas-resources-for-lament-and-thanksgivin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drive.google.com/file/d/1k9PDtTzW8_XavjvjleOVVCS99JiA1jWe/view"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onbeing.org/programs/pauline-boss-navigating-loss-without-closur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01975"/>
            <a:ext cx="7772400" cy="1470025"/>
          </a:xfrm>
        </p:spPr>
        <p:txBody>
          <a:bodyPr/>
          <a:lstStyle/>
          <a:p>
            <a:r>
              <a:rPr lang="en-US" dirty="0" smtClean="0"/>
              <a:t>Holding Space for </a:t>
            </a:r>
            <a:br>
              <a:rPr lang="en-US" dirty="0" smtClean="0"/>
            </a:br>
            <a:r>
              <a:rPr lang="en-US" dirty="0" smtClean="0"/>
              <a:t>Formation Leaders</a:t>
            </a:r>
            <a:endParaRPr lang="en-US" dirty="0"/>
          </a:p>
        </p:txBody>
      </p:sp>
      <p:sp>
        <p:nvSpPr>
          <p:cNvPr id="3" name="Subtitle 2"/>
          <p:cNvSpPr>
            <a:spLocks noGrp="1"/>
          </p:cNvSpPr>
          <p:nvPr>
            <p:ph type="subTitle" idx="1"/>
          </p:nvPr>
        </p:nvSpPr>
        <p:spPr>
          <a:xfrm>
            <a:off x="1371600" y="4648200"/>
            <a:ext cx="6400800" cy="1752600"/>
          </a:xfrm>
        </p:spPr>
        <p:txBody>
          <a:bodyPr>
            <a:normAutofit/>
          </a:bodyPr>
          <a:lstStyle/>
          <a:p>
            <a:r>
              <a:rPr lang="en-US" sz="2400" i="1" dirty="0" smtClean="0">
                <a:solidFill>
                  <a:schemeClr val="tx1"/>
                </a:solidFill>
              </a:rPr>
              <a:t>via Zoom Meeting</a:t>
            </a:r>
            <a:br>
              <a:rPr lang="en-US" sz="2400" i="1" dirty="0" smtClean="0">
                <a:solidFill>
                  <a:schemeClr val="tx1"/>
                </a:solidFill>
              </a:rPr>
            </a:br>
            <a:r>
              <a:rPr lang="en-US" sz="2400" i="1" dirty="0" smtClean="0">
                <a:solidFill>
                  <a:schemeClr val="tx1"/>
                </a:solidFill>
              </a:rPr>
              <a:t>May 6, 2020</a:t>
            </a:r>
            <a:endParaRPr lang="en-US" sz="2400" i="1"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1218671"/>
            <a:ext cx="3181918" cy="1829805"/>
          </a:xfrm>
          <a:prstGeom prst="rect">
            <a:avLst/>
          </a:prstGeom>
        </p:spPr>
      </p:pic>
    </p:spTree>
    <p:extLst>
      <p:ext uri="{BB962C8B-B14F-4D97-AF65-F5344CB8AC3E}">
        <p14:creationId xmlns:p14="http://schemas.microsoft.com/office/powerpoint/2010/main" val="1035961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6979" y="609600"/>
            <a:ext cx="8147627" cy="5663089"/>
          </a:xfrm>
          <a:prstGeom prst="rect">
            <a:avLst/>
          </a:prstGeom>
          <a:noFill/>
        </p:spPr>
        <p:txBody>
          <a:bodyPr wrap="square" rtlCol="0">
            <a:spAutoFit/>
          </a:bodyPr>
          <a:lstStyle/>
          <a:p>
            <a:r>
              <a:rPr lang="en-US" sz="2800" b="1" dirty="0" smtClean="0">
                <a:solidFill>
                  <a:schemeClr val="accent4">
                    <a:lumMod val="60000"/>
                    <a:lumOff val="40000"/>
                  </a:schemeClr>
                </a:solidFill>
              </a:rPr>
              <a:t>Encountering Grief: a 10-minute Guided Mediation with </a:t>
            </a:r>
            <a:r>
              <a:rPr lang="en-US" sz="2800" b="1" dirty="0" err="1" smtClean="0">
                <a:solidFill>
                  <a:schemeClr val="accent4">
                    <a:lumMod val="60000"/>
                    <a:lumOff val="40000"/>
                  </a:schemeClr>
                </a:solidFill>
              </a:rPr>
              <a:t>Roshi</a:t>
            </a:r>
            <a:r>
              <a:rPr lang="en-US" sz="2800" b="1" dirty="0" smtClean="0">
                <a:solidFill>
                  <a:schemeClr val="accent4">
                    <a:lumMod val="60000"/>
                    <a:lumOff val="40000"/>
                  </a:schemeClr>
                </a:solidFill>
              </a:rPr>
              <a:t> Joan Halifax</a:t>
            </a:r>
          </a:p>
          <a:p>
            <a:r>
              <a:rPr lang="en-US" sz="2400" dirty="0"/>
              <a:t/>
            </a:r>
            <a:br>
              <a:rPr lang="en-US" sz="2400" dirty="0"/>
            </a:br>
            <a:r>
              <a:rPr lang="en-US" sz="2400" dirty="0" err="1"/>
              <a:t>Roshi</a:t>
            </a:r>
            <a:r>
              <a:rPr lang="en-US" sz="2400" dirty="0"/>
              <a:t> Joan Halifax is a </a:t>
            </a:r>
            <a:r>
              <a:rPr lang="en-US" sz="2400" dirty="0" err="1"/>
              <a:t>zen</a:t>
            </a:r>
            <a:r>
              <a:rPr lang="en-US" sz="2400" dirty="0"/>
              <a:t> abbot and medical anthropologist. In this guided meditation, she shares nourishing wisdom as we face suffering in the world, helping us to find the inner resources to carry our own grief and sadness and that of others. </a:t>
            </a:r>
            <a:endParaRPr lang="en-US" sz="2400" dirty="0" smtClean="0"/>
          </a:p>
          <a:p>
            <a:endParaRPr lang="en-US" sz="2400" dirty="0"/>
          </a:p>
          <a:p>
            <a:r>
              <a:rPr lang="en-US" sz="2400" dirty="0" smtClean="0"/>
              <a:t>This </a:t>
            </a:r>
            <a:r>
              <a:rPr lang="en-US" sz="2400" dirty="0"/>
              <a:t>meditation is featured in the episode “Finding Buoyancy Amidst Despair” of the podcast On Being with Krista </a:t>
            </a:r>
            <a:r>
              <a:rPr lang="en-US" sz="2400" dirty="0" err="1"/>
              <a:t>Tippett</a:t>
            </a:r>
            <a:r>
              <a:rPr lang="en-US" sz="2400" dirty="0" smtClean="0"/>
              <a:t>.</a:t>
            </a:r>
          </a:p>
          <a:p>
            <a:endParaRPr lang="en-US" sz="2200" dirty="0"/>
          </a:p>
          <a:p>
            <a:r>
              <a:rPr lang="en-US" sz="2200" dirty="0">
                <a:hlinkClick r:id="rId2"/>
              </a:rPr>
              <a:t>https://www.youtube.com/watch?v=TGhHV1ZdcL8&amp;feature=youtu.be</a:t>
            </a:r>
            <a:endParaRPr lang="en-US" sz="2200" dirty="0"/>
          </a:p>
        </p:txBody>
      </p:sp>
    </p:spTree>
    <p:extLst>
      <p:ext uri="{BB962C8B-B14F-4D97-AF65-F5344CB8AC3E}">
        <p14:creationId xmlns:p14="http://schemas.microsoft.com/office/powerpoint/2010/main" val="857505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chemeClr val="accent4">
                    <a:lumMod val="60000"/>
                    <a:lumOff val="40000"/>
                  </a:schemeClr>
                </a:solidFill>
              </a:rPr>
              <a:t>Recommended resources</a:t>
            </a:r>
            <a:endParaRPr lang="en-US" b="0" dirty="0">
              <a:solidFill>
                <a:schemeClr val="accent4">
                  <a:lumMod val="60000"/>
                  <a:lumOff val="40000"/>
                </a:schemeClr>
              </a:solidFill>
            </a:endParaRPr>
          </a:p>
        </p:txBody>
      </p:sp>
      <p:sp>
        <p:nvSpPr>
          <p:cNvPr id="3" name="Text Placeholder 2"/>
          <p:cNvSpPr>
            <a:spLocks noGrp="1"/>
          </p:cNvSpPr>
          <p:nvPr>
            <p:ph type="body" idx="1"/>
          </p:nvPr>
        </p:nvSpPr>
        <p:spPr/>
        <p:txBody>
          <a:bodyPr/>
          <a:lstStyle/>
          <a:p>
            <a:r>
              <a:rPr lang="en-US" dirty="0" smtClean="0"/>
              <a:t>Formation Colleagues</a:t>
            </a:r>
            <a:endParaRPr lang="en-US" dirty="0"/>
          </a:p>
        </p:txBody>
      </p:sp>
    </p:spTree>
    <p:extLst>
      <p:ext uri="{BB962C8B-B14F-4D97-AF65-F5344CB8AC3E}">
        <p14:creationId xmlns:p14="http://schemas.microsoft.com/office/powerpoint/2010/main" val="1574282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6979" y="609600"/>
            <a:ext cx="8147627" cy="4924425"/>
          </a:xfrm>
          <a:prstGeom prst="rect">
            <a:avLst/>
          </a:prstGeom>
          <a:noFill/>
        </p:spPr>
        <p:txBody>
          <a:bodyPr wrap="square" rtlCol="0">
            <a:spAutoFit/>
          </a:bodyPr>
          <a:lstStyle/>
          <a:p>
            <a:r>
              <a:rPr lang="en-US" sz="2800" b="1" dirty="0" err="1" smtClean="0">
                <a:solidFill>
                  <a:schemeClr val="accent4">
                    <a:lumMod val="60000"/>
                    <a:lumOff val="40000"/>
                  </a:schemeClr>
                </a:solidFill>
              </a:rPr>
              <a:t>Brene</a:t>
            </a:r>
            <a:r>
              <a:rPr lang="en-US" sz="2800" b="1" dirty="0" smtClean="0">
                <a:solidFill>
                  <a:schemeClr val="accent4">
                    <a:lumMod val="60000"/>
                    <a:lumOff val="40000"/>
                  </a:schemeClr>
                </a:solidFill>
              </a:rPr>
              <a:t> Brown &amp; Marc Brackett: “Permission to Feel” </a:t>
            </a:r>
            <a:r>
              <a:rPr lang="en-US" sz="2400" i="1" dirty="0" smtClean="0">
                <a:solidFill>
                  <a:schemeClr val="accent4">
                    <a:lumMod val="60000"/>
                    <a:lumOff val="40000"/>
                  </a:schemeClr>
                </a:solidFill>
              </a:rPr>
              <a:t>(from Brown’s podcast)</a:t>
            </a:r>
            <a:endParaRPr lang="en-US" sz="2800" i="1" dirty="0" smtClean="0">
              <a:solidFill>
                <a:schemeClr val="accent4">
                  <a:lumMod val="60000"/>
                  <a:lumOff val="40000"/>
                </a:schemeClr>
              </a:solidFill>
            </a:endParaRPr>
          </a:p>
          <a:p>
            <a:r>
              <a:rPr lang="en-US" sz="2400" dirty="0"/>
              <a:t/>
            </a:r>
            <a:br>
              <a:rPr lang="en-US" sz="2400" dirty="0"/>
            </a:br>
            <a:r>
              <a:rPr lang="en-US" sz="2400" dirty="0"/>
              <a:t>Dr. Marc Brackett has dedicated his life to studying emotions and to teaching us what he’s learning. In this episode, we talk about how emotional literacy – being able to recognize, name, and understand our feelings – affects everything from learning, decision making, and creativity, to relationships, health, and performance</a:t>
            </a:r>
            <a:r>
              <a:rPr lang="en-US" sz="2400" dirty="0" smtClean="0"/>
              <a:t>.</a:t>
            </a:r>
          </a:p>
          <a:p>
            <a:endParaRPr lang="en-US" sz="2200" dirty="0"/>
          </a:p>
          <a:p>
            <a:r>
              <a:rPr lang="en-US" sz="2200" dirty="0">
                <a:hlinkClick r:id="rId2"/>
              </a:rPr>
              <a:t>https://brenebrown.com/podcast/dr-marc-brackett-and-brene-on-permission-to-feel/</a:t>
            </a:r>
            <a:endParaRPr lang="en-US" sz="2200" dirty="0"/>
          </a:p>
        </p:txBody>
      </p:sp>
    </p:spTree>
    <p:extLst>
      <p:ext uri="{BB962C8B-B14F-4D97-AF65-F5344CB8AC3E}">
        <p14:creationId xmlns:p14="http://schemas.microsoft.com/office/powerpoint/2010/main" val="146990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chemeClr val="accent4">
                    <a:lumMod val="60000"/>
                    <a:lumOff val="40000"/>
                  </a:schemeClr>
                </a:solidFill>
              </a:rPr>
              <a:t>Seniors &amp; graduation</a:t>
            </a:r>
            <a:endParaRPr lang="en-US" b="0" dirty="0">
              <a:solidFill>
                <a:schemeClr val="accent4">
                  <a:lumMod val="60000"/>
                  <a:lumOff val="40000"/>
                </a:schemeClr>
              </a:solidFill>
            </a:endParaRPr>
          </a:p>
        </p:txBody>
      </p:sp>
      <p:sp>
        <p:nvSpPr>
          <p:cNvPr id="3" name="Text Placeholder 2"/>
          <p:cNvSpPr>
            <a:spLocks noGrp="1"/>
          </p:cNvSpPr>
          <p:nvPr>
            <p:ph type="body" idx="1"/>
          </p:nvPr>
        </p:nvSpPr>
        <p:spPr/>
        <p:txBody>
          <a:bodyPr/>
          <a:lstStyle/>
          <a:p>
            <a:r>
              <a:rPr lang="en-US" dirty="0" smtClean="0"/>
              <a:t>**this is adjustable for all persons in transition***</a:t>
            </a:r>
            <a:endParaRPr lang="en-US" dirty="0"/>
          </a:p>
        </p:txBody>
      </p:sp>
    </p:spTree>
    <p:extLst>
      <p:ext uri="{BB962C8B-B14F-4D97-AF65-F5344CB8AC3E}">
        <p14:creationId xmlns:p14="http://schemas.microsoft.com/office/powerpoint/2010/main" val="20651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4585871"/>
          </a:xfrm>
          <a:prstGeom prst="rect">
            <a:avLst/>
          </a:prstGeom>
          <a:noFill/>
        </p:spPr>
        <p:txBody>
          <a:bodyPr wrap="square" rtlCol="0">
            <a:spAutoFit/>
          </a:bodyPr>
          <a:lstStyle/>
          <a:p>
            <a:pPr algn="ctr"/>
            <a:r>
              <a:rPr lang="en-US" sz="3200" b="1" dirty="0" smtClean="0">
                <a:solidFill>
                  <a:schemeClr val="accent4">
                    <a:lumMod val="60000"/>
                    <a:lumOff val="40000"/>
                  </a:schemeClr>
                </a:solidFill>
              </a:rPr>
              <a:t>Four Guiding Principles</a:t>
            </a:r>
            <a:r>
              <a:rPr lang="en-US" sz="2000" dirty="0"/>
              <a:t/>
            </a:r>
            <a:br>
              <a:rPr lang="en-US" sz="2000" dirty="0"/>
            </a:br>
            <a:endParaRPr lang="en-US" sz="2000" dirty="0" smtClean="0"/>
          </a:p>
          <a:p>
            <a:pPr marL="457200" indent="-457200">
              <a:lnSpc>
                <a:spcPct val="150000"/>
              </a:lnSpc>
              <a:buAutoNum type="arabicParenR"/>
            </a:pPr>
            <a:r>
              <a:rPr lang="en-US" sz="2000" dirty="0" smtClean="0"/>
              <a:t>Let them socialize (we miss community and connection most)</a:t>
            </a:r>
          </a:p>
          <a:p>
            <a:pPr marL="457200" indent="-457200">
              <a:lnSpc>
                <a:spcPct val="150000"/>
              </a:lnSpc>
              <a:buAutoNum type="arabicParenR"/>
            </a:pPr>
            <a:r>
              <a:rPr lang="en-US" sz="2000" dirty="0" smtClean="0"/>
              <a:t>Give them space to life up loss and love (Fuller Institute Article </a:t>
            </a:r>
            <a:r>
              <a:rPr lang="en-US" sz="2000" dirty="0"/>
              <a:t>= </a:t>
            </a:r>
            <a:r>
              <a:rPr lang="en-US" sz="2000" dirty="0">
                <a:hlinkClick r:id="rId2"/>
              </a:rPr>
              <a:t>https://fulleryouthinstitute.org/blog/naming-loss-and-gratitude-with-young-people</a:t>
            </a:r>
            <a:r>
              <a:rPr lang="en-US" sz="2000" dirty="0" smtClean="0"/>
              <a:t>)</a:t>
            </a:r>
          </a:p>
          <a:p>
            <a:pPr marL="457200" indent="-457200">
              <a:lnSpc>
                <a:spcPct val="150000"/>
              </a:lnSpc>
              <a:buAutoNum type="arabicParenR"/>
            </a:pPr>
            <a:r>
              <a:rPr lang="en-US" sz="2000" dirty="0" smtClean="0"/>
              <a:t>Honor them publicly (lift THEM up!)</a:t>
            </a:r>
          </a:p>
          <a:p>
            <a:pPr marL="457200" indent="-457200">
              <a:lnSpc>
                <a:spcPct val="150000"/>
              </a:lnSpc>
              <a:buAutoNum type="arabicParenR"/>
            </a:pPr>
            <a:r>
              <a:rPr lang="en-US" sz="2000" dirty="0" smtClean="0"/>
              <a:t>Meet them where they are (this is not a universal experience due to privilege, etc.)</a:t>
            </a:r>
            <a:endParaRPr lang="en-US" sz="2400" dirty="0"/>
          </a:p>
        </p:txBody>
      </p:sp>
    </p:spTree>
    <p:extLst>
      <p:ext uri="{BB962C8B-B14F-4D97-AF65-F5344CB8AC3E}">
        <p14:creationId xmlns:p14="http://schemas.microsoft.com/office/powerpoint/2010/main" val="2495989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chemeClr val="accent4">
                    <a:lumMod val="60000"/>
                    <a:lumOff val="40000"/>
                  </a:schemeClr>
                </a:solidFill>
              </a:rPr>
              <a:t>resources</a:t>
            </a:r>
            <a:endParaRPr lang="en-US" b="0" dirty="0">
              <a:solidFill>
                <a:schemeClr val="accent4">
                  <a:lumMod val="60000"/>
                  <a:lumOff val="40000"/>
                </a:schemeClr>
              </a:solidFill>
            </a:endParaRPr>
          </a:p>
        </p:txBody>
      </p:sp>
      <p:sp>
        <p:nvSpPr>
          <p:cNvPr id="3" name="Text Placeholder 2"/>
          <p:cNvSpPr>
            <a:spLocks noGrp="1"/>
          </p:cNvSpPr>
          <p:nvPr>
            <p:ph type="body" idx="1"/>
          </p:nvPr>
        </p:nvSpPr>
        <p:spPr/>
        <p:txBody>
          <a:bodyPr/>
          <a:lstStyle/>
          <a:p>
            <a:r>
              <a:rPr lang="en-US" dirty="0" smtClean="0"/>
              <a:t>Paris, Sierra, &amp; Megan</a:t>
            </a:r>
            <a:endParaRPr lang="en-US" dirty="0"/>
          </a:p>
        </p:txBody>
      </p:sp>
    </p:spTree>
    <p:extLst>
      <p:ext uri="{BB962C8B-B14F-4D97-AF65-F5344CB8AC3E}">
        <p14:creationId xmlns:p14="http://schemas.microsoft.com/office/powerpoint/2010/main" val="358601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172" y="990600"/>
            <a:ext cx="8147627" cy="4401205"/>
          </a:xfrm>
          <a:prstGeom prst="rect">
            <a:avLst/>
          </a:prstGeom>
          <a:noFill/>
        </p:spPr>
        <p:txBody>
          <a:bodyPr wrap="square" rtlCol="0">
            <a:spAutoFit/>
          </a:bodyPr>
          <a:lstStyle/>
          <a:p>
            <a:r>
              <a:rPr lang="en-US" sz="2800" b="1" dirty="0" smtClean="0">
                <a:solidFill>
                  <a:schemeClr val="accent4">
                    <a:lumMod val="60000"/>
                    <a:lumOff val="40000"/>
                  </a:schemeClr>
                </a:solidFill>
              </a:rPr>
              <a:t>The Self Project: “How Parents Can Support Teens During Shelter in Place”-</a:t>
            </a:r>
            <a:r>
              <a:rPr lang="en-US" sz="2800" b="1" dirty="0">
                <a:solidFill>
                  <a:schemeClr val="accent4">
                    <a:lumMod val="60000"/>
                    <a:lumOff val="40000"/>
                  </a:schemeClr>
                </a:solidFill>
              </a:rPr>
              <a:t/>
            </a:r>
            <a:br>
              <a:rPr lang="en-US" sz="2800" b="1" dirty="0">
                <a:solidFill>
                  <a:schemeClr val="accent4">
                    <a:lumMod val="60000"/>
                    <a:lumOff val="40000"/>
                  </a:schemeClr>
                </a:solidFill>
              </a:rPr>
            </a:br>
            <a:r>
              <a:rPr lang="en-US" sz="2800" dirty="0"/>
              <a:t/>
            </a:r>
            <a:br>
              <a:rPr lang="en-US" sz="2800" dirty="0"/>
            </a:br>
            <a:r>
              <a:rPr lang="en-US" sz="2800" dirty="0" smtClean="0"/>
              <a:t>SELF Project is founded on Social-Emotional Learning Foundations– article is on meeting teens (any really, anyone) where they are and giving them space to feel their emotions and grief.</a:t>
            </a:r>
          </a:p>
          <a:p>
            <a:r>
              <a:rPr lang="en-US" sz="2800" dirty="0"/>
              <a:t/>
            </a:r>
            <a:br>
              <a:rPr lang="en-US" sz="2800" dirty="0"/>
            </a:br>
            <a:r>
              <a:rPr lang="en-US" sz="2800" dirty="0">
                <a:hlinkClick r:id="rId2"/>
              </a:rPr>
              <a:t>https://www.theselfproject.com/?p=463</a:t>
            </a:r>
            <a:endParaRPr lang="en-US" dirty="0"/>
          </a:p>
        </p:txBody>
      </p:sp>
    </p:spTree>
    <p:extLst>
      <p:ext uri="{BB962C8B-B14F-4D97-AF65-F5344CB8AC3E}">
        <p14:creationId xmlns:p14="http://schemas.microsoft.com/office/powerpoint/2010/main" val="223558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3077" y="533400"/>
            <a:ext cx="8147627" cy="5693866"/>
          </a:xfrm>
          <a:prstGeom prst="rect">
            <a:avLst/>
          </a:prstGeom>
          <a:noFill/>
        </p:spPr>
        <p:txBody>
          <a:bodyPr wrap="square" rtlCol="0">
            <a:spAutoFit/>
          </a:bodyPr>
          <a:lstStyle/>
          <a:p>
            <a:r>
              <a:rPr lang="en-US" sz="2800" b="1" dirty="0" smtClean="0">
                <a:solidFill>
                  <a:schemeClr val="accent4">
                    <a:lumMod val="60000"/>
                    <a:lumOff val="40000"/>
                  </a:schemeClr>
                </a:solidFill>
              </a:rPr>
              <a:t>Rows of Sharon: “Ideas &amp; Resources for Lament &amp; Thanksgiving”-</a:t>
            </a:r>
            <a:r>
              <a:rPr lang="en-US" sz="2800" b="1" dirty="0">
                <a:solidFill>
                  <a:schemeClr val="accent4">
                    <a:lumMod val="60000"/>
                    <a:lumOff val="40000"/>
                  </a:schemeClr>
                </a:solidFill>
              </a:rPr>
              <a:t/>
            </a:r>
            <a:br>
              <a:rPr lang="en-US" sz="2800" b="1" dirty="0">
                <a:solidFill>
                  <a:schemeClr val="accent4">
                    <a:lumMod val="60000"/>
                    <a:lumOff val="40000"/>
                  </a:schemeClr>
                </a:solidFill>
              </a:rPr>
            </a:br>
            <a:r>
              <a:rPr lang="en-US" sz="2800" dirty="0"/>
              <a:t/>
            </a:r>
            <a:br>
              <a:rPr lang="en-US" sz="2800" dirty="0"/>
            </a:br>
            <a:r>
              <a:rPr lang="en-US" sz="2800" dirty="0" smtClean="0"/>
              <a:t>Full of readings, devotions, and ideas for celebrating and honoring the experiences of seniors (and others in transition) during COVID-19. </a:t>
            </a:r>
          </a:p>
          <a:p>
            <a:endParaRPr lang="en-US" sz="2400" i="1" dirty="0"/>
          </a:p>
          <a:p>
            <a:r>
              <a:rPr lang="en-US" sz="2400" i="1" dirty="0" smtClean="0"/>
              <a:t>**You could create a lament or thanksgiving collect with teens’ help.</a:t>
            </a:r>
          </a:p>
          <a:p>
            <a:r>
              <a:rPr lang="en-US" sz="2800" dirty="0"/>
              <a:t/>
            </a:r>
            <a:br>
              <a:rPr lang="en-US" sz="2800" dirty="0"/>
            </a:br>
            <a:r>
              <a:rPr lang="en-US" sz="2800" dirty="0">
                <a:hlinkClick r:id="rId2"/>
              </a:rPr>
              <a:t>https://rowsofsharon.com/2020/04/24/ideas-resources-for-lament-and-thanksgiving/</a:t>
            </a:r>
            <a:endParaRPr lang="en-US" dirty="0"/>
          </a:p>
        </p:txBody>
      </p:sp>
    </p:spTree>
    <p:extLst>
      <p:ext uri="{BB962C8B-B14F-4D97-AF65-F5344CB8AC3E}">
        <p14:creationId xmlns:p14="http://schemas.microsoft.com/office/powerpoint/2010/main" val="201597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3076" y="1295400"/>
            <a:ext cx="8147627" cy="4339650"/>
          </a:xfrm>
          <a:prstGeom prst="rect">
            <a:avLst/>
          </a:prstGeom>
          <a:noFill/>
        </p:spPr>
        <p:txBody>
          <a:bodyPr wrap="square" rtlCol="0">
            <a:spAutoFit/>
          </a:bodyPr>
          <a:lstStyle/>
          <a:p>
            <a:r>
              <a:rPr lang="en-US" sz="2800" b="1" dirty="0" smtClean="0">
                <a:solidFill>
                  <a:schemeClr val="accent4">
                    <a:lumMod val="60000"/>
                    <a:lumOff val="40000"/>
                  </a:schemeClr>
                </a:solidFill>
              </a:rPr>
              <a:t>Confirmation Collaborative: “Ideas &amp; Resources for Lament &amp; Thanksgiving for Youth and their Ministers”-</a:t>
            </a:r>
            <a:r>
              <a:rPr lang="en-US" sz="2800" b="1" dirty="0">
                <a:solidFill>
                  <a:schemeClr val="accent4">
                    <a:lumMod val="60000"/>
                    <a:lumOff val="40000"/>
                  </a:schemeClr>
                </a:solidFill>
              </a:rPr>
              <a:t/>
            </a:r>
            <a:br>
              <a:rPr lang="en-US" sz="2800" b="1" dirty="0">
                <a:solidFill>
                  <a:schemeClr val="accent4">
                    <a:lumMod val="60000"/>
                    <a:lumOff val="40000"/>
                  </a:schemeClr>
                </a:solidFill>
              </a:rPr>
            </a:br>
            <a:r>
              <a:rPr lang="en-US" sz="2800" dirty="0"/>
              <a:t/>
            </a:r>
            <a:br>
              <a:rPr lang="en-US" sz="2800" dirty="0"/>
            </a:br>
            <a:r>
              <a:rPr lang="en-US" sz="2800" dirty="0" smtClean="0"/>
              <a:t>Includes prayers, devotionals, activities for individuals and groups as well as ideas for formation leaders.</a:t>
            </a:r>
          </a:p>
          <a:p>
            <a:endParaRPr lang="en-US" sz="2400" i="1" dirty="0" smtClean="0"/>
          </a:p>
          <a:p>
            <a:r>
              <a:rPr lang="en-US" sz="2800" dirty="0">
                <a:hlinkClick r:id="rId2"/>
              </a:rPr>
              <a:t>https://drive.google.com/file/d/1k9PDtTzW8_XavjvjleOVVCS99JiA1jWe/view</a:t>
            </a:r>
            <a:endParaRPr lang="en-US" dirty="0"/>
          </a:p>
        </p:txBody>
      </p:sp>
    </p:spTree>
    <p:extLst>
      <p:ext uri="{BB962C8B-B14F-4D97-AF65-F5344CB8AC3E}">
        <p14:creationId xmlns:p14="http://schemas.microsoft.com/office/powerpoint/2010/main" val="1083703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6979" y="457200"/>
            <a:ext cx="8147627" cy="5693866"/>
          </a:xfrm>
          <a:prstGeom prst="rect">
            <a:avLst/>
          </a:prstGeom>
          <a:noFill/>
        </p:spPr>
        <p:txBody>
          <a:bodyPr wrap="square" rtlCol="0">
            <a:spAutoFit/>
          </a:bodyPr>
          <a:lstStyle/>
          <a:p>
            <a:r>
              <a:rPr lang="en-US" sz="2800" b="1" dirty="0" smtClean="0">
                <a:solidFill>
                  <a:schemeClr val="accent4">
                    <a:lumMod val="60000"/>
                    <a:lumOff val="40000"/>
                  </a:schemeClr>
                </a:solidFill>
              </a:rPr>
              <a:t>Diocesan Youth Worker Call ideas:</a:t>
            </a:r>
          </a:p>
          <a:p>
            <a:r>
              <a:rPr lang="en-US" sz="2400" dirty="0"/>
              <a:t/>
            </a:r>
            <a:br>
              <a:rPr lang="en-US" sz="2400" dirty="0"/>
            </a:br>
            <a:r>
              <a:rPr lang="en-US" sz="2400" dirty="0"/>
              <a:t>- Adopt a Senior: someone in church adopts each senior and celebrates them (drop off gifts, call to congratulate, etc.)</a:t>
            </a:r>
            <a:br>
              <a:rPr lang="en-US" sz="2400" dirty="0"/>
            </a:br>
            <a:r>
              <a:rPr lang="en-US" sz="2400" dirty="0"/>
              <a:t/>
            </a:r>
            <a:br>
              <a:rPr lang="en-US" sz="2400" dirty="0"/>
            </a:br>
            <a:r>
              <a:rPr lang="en-US" sz="2400" dirty="0"/>
              <a:t>- Show photos of your seniors as a slideshow in your worship service</a:t>
            </a:r>
            <a:br>
              <a:rPr lang="en-US" sz="2400" dirty="0"/>
            </a:br>
            <a:r>
              <a:rPr lang="en-US" sz="2400" dirty="0"/>
              <a:t/>
            </a:r>
            <a:br>
              <a:rPr lang="en-US" sz="2400" dirty="0"/>
            </a:br>
            <a:r>
              <a:rPr lang="en-US" sz="2400" dirty="0"/>
              <a:t>- Hire a photographer to take photos of them at this time</a:t>
            </a:r>
            <a:br>
              <a:rPr lang="en-US" sz="2400" dirty="0"/>
            </a:br>
            <a:r>
              <a:rPr lang="en-US" sz="2400" dirty="0"/>
              <a:t/>
            </a:r>
            <a:br>
              <a:rPr lang="en-US" sz="2400" dirty="0"/>
            </a:br>
            <a:r>
              <a:rPr lang="en-US" sz="2400" dirty="0"/>
              <a:t>- Drive by celebration/parade for seniors</a:t>
            </a:r>
            <a:br>
              <a:rPr lang="en-US" sz="2400" dirty="0"/>
            </a:br>
            <a:r>
              <a:rPr lang="en-US" sz="2400" dirty="0"/>
              <a:t/>
            </a:r>
            <a:br>
              <a:rPr lang="en-US" sz="2400" dirty="0"/>
            </a:br>
            <a:r>
              <a:rPr lang="en-US" sz="2400" dirty="0"/>
              <a:t>- Lots of ideas about gift packages/graduation party packs to be delivered/sent to them</a:t>
            </a:r>
            <a:endParaRPr lang="en-US" sz="1600" dirty="0"/>
          </a:p>
        </p:txBody>
      </p:sp>
    </p:spTree>
    <p:extLst>
      <p:ext uri="{BB962C8B-B14F-4D97-AF65-F5344CB8AC3E}">
        <p14:creationId xmlns:p14="http://schemas.microsoft.com/office/powerpoint/2010/main" val="1273590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6979" y="304800"/>
            <a:ext cx="8147627" cy="6401753"/>
          </a:xfrm>
          <a:prstGeom prst="rect">
            <a:avLst/>
          </a:prstGeom>
          <a:noFill/>
        </p:spPr>
        <p:txBody>
          <a:bodyPr wrap="square" rtlCol="0">
            <a:spAutoFit/>
          </a:bodyPr>
          <a:lstStyle/>
          <a:p>
            <a:r>
              <a:rPr lang="en-US" sz="2800" b="1" dirty="0" smtClean="0">
                <a:solidFill>
                  <a:schemeClr val="accent4">
                    <a:lumMod val="60000"/>
                    <a:lumOff val="40000"/>
                  </a:schemeClr>
                </a:solidFill>
              </a:rPr>
              <a:t>Pauline Boss- “Navigating Loss Without Closure (from On Being):</a:t>
            </a:r>
          </a:p>
          <a:p>
            <a:r>
              <a:rPr lang="en-US" sz="2400" dirty="0"/>
              <a:t/>
            </a:r>
            <a:br>
              <a:rPr lang="en-US" sz="2400" dirty="0"/>
            </a:br>
            <a:r>
              <a:rPr lang="en-US" sz="2200" dirty="0"/>
              <a:t>You could say of the present that we are suddenly in a world of “ambiguous loss.” Family therapist and clinical psychologist Pauline Boss coined this term, </a:t>
            </a:r>
            <a:r>
              <a:rPr lang="en-US" sz="2200" dirty="0" smtClean="0"/>
              <a:t>to </a:t>
            </a:r>
            <a:r>
              <a:rPr lang="en-US" sz="2200" dirty="0"/>
              <a:t>name the reality that every loss does not  hold a promise of anything like resolution. </a:t>
            </a:r>
            <a:endParaRPr lang="en-US" sz="2200" dirty="0" smtClean="0"/>
          </a:p>
          <a:p>
            <a:endParaRPr lang="en-US" sz="2200" dirty="0" smtClean="0"/>
          </a:p>
          <a:p>
            <a:pPr marL="342900" indent="-342900">
              <a:buFontTx/>
              <a:buChar char="-"/>
            </a:pPr>
            <a:r>
              <a:rPr lang="en-US" sz="2200" dirty="0" smtClean="0"/>
              <a:t>“</a:t>
            </a:r>
            <a:r>
              <a:rPr lang="en-US" sz="2200" dirty="0"/>
              <a:t>complicated griefs” that shift the world on its axis from one day to the next, with no going back to the world of before and no time to set things in order</a:t>
            </a:r>
            <a:r>
              <a:rPr lang="en-US" sz="2200" dirty="0" smtClean="0"/>
              <a:t>.</a:t>
            </a:r>
          </a:p>
          <a:p>
            <a:pPr marL="342900" indent="-342900">
              <a:buFontTx/>
              <a:buChar char="-"/>
            </a:pPr>
            <a:r>
              <a:rPr lang="en-US" sz="2200" dirty="0" smtClean="0"/>
              <a:t>It </a:t>
            </a:r>
            <a:r>
              <a:rPr lang="en-US" sz="2200" dirty="0"/>
              <a:t>offers wisdom and concrete tools for becoming more meaningfully present to what is actually going on inside ourselves and for others</a:t>
            </a:r>
            <a:r>
              <a:rPr lang="en-US" sz="2200" dirty="0" smtClean="0"/>
              <a:t>.</a:t>
            </a:r>
          </a:p>
          <a:p>
            <a:pPr marL="342900" indent="-342900">
              <a:buFontTx/>
              <a:buChar char="-"/>
            </a:pPr>
            <a:endParaRPr lang="en-US" sz="2200" dirty="0"/>
          </a:p>
          <a:p>
            <a:r>
              <a:rPr lang="en-US" sz="2200" dirty="0">
                <a:hlinkClick r:id="rId2"/>
              </a:rPr>
              <a:t>https://onbeing.org/programs/pauline-boss-navigating-loss-without-closure/</a:t>
            </a:r>
            <a:endParaRPr lang="en-US" sz="2200" dirty="0"/>
          </a:p>
        </p:txBody>
      </p:sp>
    </p:spTree>
    <p:extLst>
      <p:ext uri="{BB962C8B-B14F-4D97-AF65-F5344CB8AC3E}">
        <p14:creationId xmlns:p14="http://schemas.microsoft.com/office/powerpoint/2010/main" val="2292121535"/>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ustom 1">
      <a:majorFont>
        <a:latin typeface="Avenir LT Std 55 Roman"/>
        <a:ea typeface=""/>
        <a:cs typeface=""/>
      </a:majorFont>
      <a:minorFont>
        <a:latin typeface="Montserra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123</Words>
  <Application>Microsoft Office PowerPoint</Application>
  <PresentationFormat>On-screen Show (4:3)</PresentationFormat>
  <Paragraphs>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Holding Space for  Formation Leaders</vt:lpstr>
      <vt:lpstr>Seniors &amp; graduation</vt:lpstr>
      <vt:lpstr>PowerPoint Presentation</vt:lpstr>
      <vt:lpstr>resources</vt:lpstr>
      <vt:lpstr>PowerPoint Presentation</vt:lpstr>
      <vt:lpstr>PowerPoint Presentation</vt:lpstr>
      <vt:lpstr>PowerPoint Presentation</vt:lpstr>
      <vt:lpstr>PowerPoint Presentation</vt:lpstr>
      <vt:lpstr>PowerPoint Presentation</vt:lpstr>
      <vt:lpstr>PowerPoint Presentation</vt:lpstr>
      <vt:lpstr>Recommended resources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Leader Check-In</dc:title>
  <dc:creator>Megan Nolde</dc:creator>
  <cp:lastModifiedBy>Megan Nolde</cp:lastModifiedBy>
  <cp:revision>33</cp:revision>
  <dcterms:created xsi:type="dcterms:W3CDTF">2020-04-01T17:55:33Z</dcterms:created>
  <dcterms:modified xsi:type="dcterms:W3CDTF">2020-05-08T19:01:11Z</dcterms:modified>
</cp:coreProperties>
</file>