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0"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6696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56360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33818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762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35E3F-DE3F-4CC8-BE1E-29D98945A806}"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2933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35E3F-DE3F-4CC8-BE1E-29D98945A806}"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32564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35E3F-DE3F-4CC8-BE1E-29D98945A806}"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7834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35E3F-DE3F-4CC8-BE1E-29D98945A806}"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80798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35E3F-DE3F-4CC8-BE1E-29D98945A806}"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7097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137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1941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5E3F-DE3F-4CC8-BE1E-29D98945A806}" type="datetimeFigureOut">
              <a:rPr lang="en-US" smtClean="0"/>
              <a:t>4/28/2020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A9294-1436-4553-B400-37CDB23237D4}" type="slidenum">
              <a:rPr lang="en-US" smtClean="0"/>
              <a:t>‹#›</a:t>
            </a:fld>
            <a:endParaRPr lang="en-US"/>
          </a:p>
        </p:txBody>
      </p:sp>
    </p:spTree>
    <p:extLst>
      <p:ext uri="{BB962C8B-B14F-4D97-AF65-F5344CB8AC3E}">
        <p14:creationId xmlns:p14="http://schemas.microsoft.com/office/powerpoint/2010/main" val="883921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nbeing.org/programs/ai-jen-poo-this-is-our-caring-revolution/#gues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altproject.org/guide-to-salt-self-care-freeb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file:///C:\Users\pball.EDOV\Downloads\Acts%20in%20Easter%20Online%20Small%20Group%20Guide%20&amp;%20Curriculum.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churchnext.tv/library/alternative-formation-for-christians-in-quarantine/114762/abou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cnn.com/2020/04/16/us/teens-coronavirus-coping-wellness-trnd/index.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churchpublishing.org/verybestday"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1470025"/>
          </a:xfrm>
        </p:spPr>
        <p:txBody>
          <a:bodyPr/>
          <a:lstStyle/>
          <a:p>
            <a:r>
              <a:rPr lang="en-US" dirty="0" smtClean="0"/>
              <a:t>Holding Space for </a:t>
            </a:r>
            <a:br>
              <a:rPr lang="en-US" dirty="0" smtClean="0"/>
            </a:br>
            <a:r>
              <a:rPr lang="en-US" dirty="0" smtClean="0"/>
              <a:t>Formation Leaders</a:t>
            </a:r>
            <a:endParaRPr lang="en-US" dirty="0"/>
          </a:p>
        </p:txBody>
      </p:sp>
      <p:sp>
        <p:nvSpPr>
          <p:cNvPr id="3" name="Subtitle 2"/>
          <p:cNvSpPr>
            <a:spLocks noGrp="1"/>
          </p:cNvSpPr>
          <p:nvPr>
            <p:ph type="subTitle" idx="1"/>
          </p:nvPr>
        </p:nvSpPr>
        <p:spPr>
          <a:xfrm>
            <a:off x="1371600" y="4648200"/>
            <a:ext cx="6400800" cy="1752600"/>
          </a:xfrm>
        </p:spPr>
        <p:txBody>
          <a:bodyPr>
            <a:normAutofit/>
          </a:bodyPr>
          <a:lstStyle/>
          <a:p>
            <a:r>
              <a:rPr lang="en-US" sz="2400" i="1" dirty="0" smtClean="0">
                <a:solidFill>
                  <a:schemeClr val="tx1"/>
                </a:solidFill>
              </a:rPr>
              <a:t>via Zoom Meeting</a:t>
            </a:r>
            <a:br>
              <a:rPr lang="en-US" sz="2400" i="1" dirty="0" smtClean="0">
                <a:solidFill>
                  <a:schemeClr val="tx1"/>
                </a:solidFill>
              </a:rPr>
            </a:br>
            <a:r>
              <a:rPr lang="en-US" sz="2400" i="1" dirty="0" smtClean="0">
                <a:solidFill>
                  <a:schemeClr val="tx1"/>
                </a:solidFill>
              </a:rPr>
              <a:t>April 22, 2020</a:t>
            </a:r>
            <a:endParaRPr lang="en-US" sz="2400"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218671"/>
            <a:ext cx="3181918" cy="1829805"/>
          </a:xfrm>
          <a:prstGeom prst="rect">
            <a:avLst/>
          </a:prstGeom>
        </p:spPr>
      </p:pic>
    </p:spTree>
    <p:extLst>
      <p:ext uri="{BB962C8B-B14F-4D97-AF65-F5344CB8AC3E}">
        <p14:creationId xmlns:p14="http://schemas.microsoft.com/office/powerpoint/2010/main" val="103596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Being with Krista </a:t>
            </a:r>
            <a:r>
              <a:rPr lang="en-US" dirty="0" err="1" smtClean="0"/>
              <a:t>Tippett</a:t>
            </a:r>
            <a:endParaRPr lang="en-US" dirty="0"/>
          </a:p>
        </p:txBody>
      </p:sp>
      <p:sp>
        <p:nvSpPr>
          <p:cNvPr id="4" name="Text Placeholder 3"/>
          <p:cNvSpPr>
            <a:spLocks noGrp="1"/>
          </p:cNvSpPr>
          <p:nvPr>
            <p:ph idx="1"/>
          </p:nvPr>
        </p:nvSpPr>
        <p:spPr>
          <a:xfrm>
            <a:off x="457200" y="1600200"/>
            <a:ext cx="8229600" cy="4953000"/>
          </a:xfrm>
        </p:spPr>
        <p:txBody>
          <a:bodyPr>
            <a:normAutofit fontScale="47500" lnSpcReduction="20000"/>
          </a:bodyPr>
          <a:lstStyle/>
          <a:p>
            <a:r>
              <a:rPr lang="en-US" sz="6000" dirty="0" smtClean="0"/>
              <a:t>Ai Jen Poo, This is our (Caring) Revolution</a:t>
            </a:r>
          </a:p>
          <a:p>
            <a:r>
              <a:rPr lang="en-US" sz="4200" dirty="0">
                <a:hlinkClick r:id="rId2"/>
              </a:rPr>
              <a:t>https://onbeing.org/programs/ai-jen-poo-this-is-our-caring-revolution/#</a:t>
            </a:r>
            <a:r>
              <a:rPr lang="en-US" sz="4200" dirty="0" smtClean="0">
                <a:hlinkClick r:id="rId2"/>
              </a:rPr>
              <a:t>guest</a:t>
            </a:r>
            <a:endParaRPr lang="en-US" sz="4200" dirty="0" smtClean="0"/>
          </a:p>
          <a:p>
            <a:pPr>
              <a:lnSpc>
                <a:spcPct val="120000"/>
              </a:lnSpc>
            </a:pPr>
            <a:r>
              <a:rPr lang="en-US" sz="4200" dirty="0"/>
              <a:t>"Care connects us all</a:t>
            </a:r>
            <a:r>
              <a:rPr lang="en-US" sz="4200" dirty="0" smtClean="0"/>
              <a:t>.“</a:t>
            </a:r>
          </a:p>
          <a:p>
            <a:pPr>
              <a:lnSpc>
                <a:spcPct val="120000"/>
              </a:lnSpc>
            </a:pPr>
            <a:r>
              <a:rPr lang="en-US" sz="4200" dirty="0" smtClean="0"/>
              <a:t>"</a:t>
            </a:r>
            <a:r>
              <a:rPr lang="en-US" sz="4200" dirty="0"/>
              <a:t>There are four types of people in the world:</a:t>
            </a:r>
            <a:br>
              <a:rPr lang="en-US" sz="4200" dirty="0"/>
            </a:br>
            <a:r>
              <a:rPr lang="en-US" sz="4200" dirty="0"/>
              <a:t>Those who have been caregivers</a:t>
            </a:r>
            <a:br>
              <a:rPr lang="en-US" sz="4200" dirty="0"/>
            </a:br>
            <a:r>
              <a:rPr lang="en-US" sz="4200" dirty="0"/>
              <a:t>Those who are caregivers</a:t>
            </a:r>
            <a:br>
              <a:rPr lang="en-US" sz="4200" dirty="0"/>
            </a:br>
            <a:r>
              <a:rPr lang="en-US" sz="4200" dirty="0"/>
              <a:t>Those who will be caregivers</a:t>
            </a:r>
            <a:br>
              <a:rPr lang="en-US" sz="4200" dirty="0"/>
            </a:br>
            <a:r>
              <a:rPr lang="en-US" sz="4200" dirty="0"/>
              <a:t>And those who need care</a:t>
            </a:r>
            <a:r>
              <a:rPr lang="en-US" sz="4200" dirty="0" smtClean="0"/>
              <a:t>.“</a:t>
            </a:r>
          </a:p>
          <a:p>
            <a:pPr>
              <a:lnSpc>
                <a:spcPct val="120000"/>
              </a:lnSpc>
            </a:pPr>
            <a:r>
              <a:rPr lang="en-US" sz="4200" dirty="0" smtClean="0"/>
              <a:t>"</a:t>
            </a:r>
            <a:r>
              <a:rPr lang="en-US" sz="4200" dirty="0"/>
              <a:t>A caring America is entirely within reach</a:t>
            </a:r>
            <a:r>
              <a:rPr lang="en-US" sz="4200" dirty="0" smtClean="0"/>
              <a:t>.“</a:t>
            </a:r>
          </a:p>
          <a:p>
            <a:pPr>
              <a:lnSpc>
                <a:spcPct val="120000"/>
              </a:lnSpc>
            </a:pPr>
            <a:r>
              <a:rPr lang="en-US" sz="4200" dirty="0" smtClean="0"/>
              <a:t>"</a:t>
            </a:r>
            <a:r>
              <a:rPr lang="en-US" sz="4200" dirty="0"/>
              <a:t>Unleashing the caring majority</a:t>
            </a:r>
            <a:r>
              <a:rPr lang="en-US" sz="4200" dirty="0" smtClean="0"/>
              <a:t>.“</a:t>
            </a:r>
          </a:p>
          <a:p>
            <a:pPr>
              <a:lnSpc>
                <a:spcPct val="120000"/>
              </a:lnSpc>
            </a:pPr>
            <a:r>
              <a:rPr lang="en-US" sz="4200" dirty="0" smtClean="0"/>
              <a:t>"</a:t>
            </a:r>
            <a:r>
              <a:rPr lang="en-US" sz="4200" dirty="0"/>
              <a:t>Be intentional about where we put our [future] intention</a:t>
            </a:r>
            <a:r>
              <a:rPr lang="en-US" sz="4200" dirty="0" smtClean="0"/>
              <a:t>.“</a:t>
            </a:r>
          </a:p>
          <a:p>
            <a:pPr>
              <a:lnSpc>
                <a:spcPct val="120000"/>
              </a:lnSpc>
            </a:pPr>
            <a:r>
              <a:rPr lang="en-US" sz="4200" dirty="0" smtClean="0"/>
              <a:t>Alice </a:t>
            </a:r>
            <a:r>
              <a:rPr lang="en-US" sz="4200" dirty="0"/>
              <a:t>Walker: "This could be our revolution-- to love what is plentiful as much as what is scare."</a:t>
            </a:r>
          </a:p>
        </p:txBody>
      </p:sp>
    </p:spTree>
    <p:extLst>
      <p:ext uri="{BB962C8B-B14F-4D97-AF65-F5344CB8AC3E}">
        <p14:creationId xmlns:p14="http://schemas.microsoft.com/office/powerpoint/2010/main" val="341316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Resources</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Formation Leaders</a:t>
            </a:r>
            <a:endParaRPr lang="en-US" dirty="0"/>
          </a:p>
        </p:txBody>
      </p:sp>
    </p:spTree>
    <p:extLst>
      <p:ext uri="{BB962C8B-B14F-4D97-AF65-F5344CB8AC3E}">
        <p14:creationId xmlns:p14="http://schemas.microsoft.com/office/powerpoint/2010/main" val="384384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Godly Play Trainings</a:t>
            </a:r>
            <a:endParaRPr lang="en-US" dirty="0"/>
          </a:p>
        </p:txBody>
      </p:sp>
      <p:sp>
        <p:nvSpPr>
          <p:cNvPr id="3" name="Content Placeholder 2"/>
          <p:cNvSpPr>
            <a:spLocks noGrp="1"/>
          </p:cNvSpPr>
          <p:nvPr>
            <p:ph idx="1"/>
          </p:nvPr>
        </p:nvSpPr>
        <p:spPr/>
        <p:txBody>
          <a:bodyPr>
            <a:noAutofit/>
          </a:bodyPr>
          <a:lstStyle/>
          <a:p>
            <a:r>
              <a:rPr lang="en-US" sz="1600" dirty="0"/>
              <a:t>Updating the Godly Play plans in development. While trainings are suspended until we can meet in person, we are planning to offer 3 workshops of 1.5 hours each at no cost to participants. We hope to offer two of each type between now and June. </a:t>
            </a:r>
          </a:p>
          <a:p>
            <a:r>
              <a:rPr lang="en-US" sz="1600" dirty="0"/>
              <a:t>Workshop #1 - Getting started with Godly Play: preparing your congregational leaders, identifying mentors/teachers, space and materials, suggested resources, etc. </a:t>
            </a:r>
          </a:p>
          <a:p>
            <a:r>
              <a:rPr lang="en-US" sz="1600" dirty="0"/>
              <a:t>Workshop #2 - Growing your Program: Understanding the spiral curriculum, introducing new levels of lessons, going deeper with what you already have, enhancing response materials</a:t>
            </a:r>
            <a:r>
              <a:rPr lang="en-US" sz="1600" dirty="0" smtClean="0"/>
              <a:t>.</a:t>
            </a:r>
            <a:endParaRPr lang="en-US" sz="1600" dirty="0"/>
          </a:p>
          <a:p>
            <a:r>
              <a:rPr lang="en-US" sz="1600" dirty="0"/>
              <a:t>Workshop #3 - Godly Play in a New Way – Tips for using Zoom, Facebook Live, </a:t>
            </a:r>
            <a:r>
              <a:rPr lang="en-US" sz="1600" dirty="0" err="1"/>
              <a:t>Youtube</a:t>
            </a:r>
            <a:r>
              <a:rPr lang="en-US" sz="1600" dirty="0"/>
              <a:t>, etc</a:t>
            </a:r>
            <a:r>
              <a:rPr lang="en-US" sz="1600" dirty="0" smtClean="0"/>
              <a:t>.</a:t>
            </a:r>
            <a:endParaRPr lang="en-US" sz="1100" dirty="0"/>
          </a:p>
          <a:p>
            <a:r>
              <a:rPr lang="en-US" sz="1600" dirty="0"/>
              <a:t>I am not sure when they'll begin yet; trainers are just now indicating their interest, but these are all things we know from experience so shouldn't be a long start-up time. Stay tuned!</a:t>
            </a:r>
          </a:p>
          <a:p>
            <a:pPr marL="0" indent="0">
              <a:buNone/>
            </a:pPr>
            <a:endParaRPr lang="en-US" sz="1400" dirty="0"/>
          </a:p>
          <a:p>
            <a:pPr marL="0" indent="0">
              <a:buNone/>
            </a:pPr>
            <a:r>
              <a:rPr lang="en-US" sz="1100" dirty="0"/>
              <a:t>--The Rev. Dr. Rosemary </a:t>
            </a:r>
            <a:r>
              <a:rPr lang="en-US" sz="1100" dirty="0" err="1" smtClean="0"/>
              <a:t>Beales</a:t>
            </a:r>
            <a:endParaRPr lang="en-US" sz="1100" dirty="0"/>
          </a:p>
          <a:p>
            <a:pPr marL="0" indent="0">
              <a:buNone/>
            </a:pPr>
            <a:r>
              <a:rPr lang="en-US" sz="1100" dirty="0" smtClean="0"/>
              <a:t>Chaplain </a:t>
            </a:r>
            <a:r>
              <a:rPr lang="en-US" sz="1100" dirty="0"/>
              <a:t>and Religion Teacher, St. Stephen's &amp; St. Agnes School, Alexandria</a:t>
            </a:r>
          </a:p>
          <a:p>
            <a:pPr marL="0" lvl="0" indent="0">
              <a:buNone/>
            </a:pPr>
            <a:r>
              <a:rPr lang="en-US" sz="1100" dirty="0"/>
              <a:t>Priest Associate, St. Paul's Alexandria </a:t>
            </a:r>
          </a:p>
          <a:p>
            <a:pPr marL="0" lvl="0" indent="0">
              <a:buNone/>
            </a:pPr>
            <a:r>
              <a:rPr lang="en-US" sz="1100" dirty="0"/>
              <a:t>Godly Play </a:t>
            </a:r>
            <a:r>
              <a:rPr lang="en-US" sz="1100" dirty="0" smtClean="0"/>
              <a:t>Trainer</a:t>
            </a:r>
            <a:endParaRPr lang="en-US" sz="1100" dirty="0"/>
          </a:p>
        </p:txBody>
      </p:sp>
    </p:spTree>
    <p:extLst>
      <p:ext uri="{BB962C8B-B14F-4D97-AF65-F5344CB8AC3E}">
        <p14:creationId xmlns:p14="http://schemas.microsoft.com/office/powerpoint/2010/main" val="2707626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Self-Care for Families at Home</a:t>
            </a:r>
            <a:endParaRPr lang="en-US" dirty="0"/>
          </a:p>
        </p:txBody>
      </p:sp>
      <p:sp>
        <p:nvSpPr>
          <p:cNvPr id="3" name="Content Placeholder 2"/>
          <p:cNvSpPr>
            <a:spLocks noGrp="1"/>
          </p:cNvSpPr>
          <p:nvPr>
            <p:ph idx="1"/>
          </p:nvPr>
        </p:nvSpPr>
        <p:spPr/>
        <p:txBody>
          <a:bodyPr>
            <a:normAutofit/>
          </a:bodyPr>
          <a:lstStyle/>
          <a:p>
            <a:r>
              <a:rPr lang="en-US" dirty="0">
                <a:hlinkClick r:id="rId2"/>
              </a:rPr>
              <a:t>https://</a:t>
            </a:r>
            <a:r>
              <a:rPr lang="en-US" dirty="0" smtClean="0">
                <a:hlinkClick r:id="rId2"/>
              </a:rPr>
              <a:t>www.saltproject.org/guide-to-salt-self-care-freebie</a:t>
            </a:r>
            <a:endParaRPr lang="en-US" dirty="0" smtClean="0"/>
          </a:p>
          <a:p>
            <a:r>
              <a:rPr lang="en-US" dirty="0" smtClean="0"/>
              <a:t>Based on “</a:t>
            </a:r>
            <a:r>
              <a:rPr lang="en-US" dirty="0" err="1" smtClean="0"/>
              <a:t>Hygge</a:t>
            </a:r>
            <a:r>
              <a:rPr lang="en-US" dirty="0" smtClean="0"/>
              <a:t>” -- a </a:t>
            </a:r>
            <a:r>
              <a:rPr lang="en-US" dirty="0"/>
              <a:t>Danish and Norwegian word for a mood of coziness and comfortable conviviality with feelings of wellness and contentment</a:t>
            </a:r>
            <a:r>
              <a:rPr lang="en-US" dirty="0" smtClean="0"/>
              <a:t>.</a:t>
            </a:r>
          </a:p>
          <a:p>
            <a:pPr marL="0" indent="0">
              <a:buNone/>
            </a:pPr>
            <a:r>
              <a:rPr lang="en-US" sz="2400" dirty="0" smtClean="0"/>
              <a:t>-- from Sam Burton, Trinity Church, Fredericksburg</a:t>
            </a:r>
            <a:endParaRPr lang="en-US" sz="2400" dirty="0"/>
          </a:p>
        </p:txBody>
      </p:sp>
    </p:spTree>
    <p:extLst>
      <p:ext uri="{BB962C8B-B14F-4D97-AF65-F5344CB8AC3E}">
        <p14:creationId xmlns:p14="http://schemas.microsoft.com/office/powerpoint/2010/main" val="82143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Formation Resources</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Paris Ball</a:t>
            </a:r>
            <a:endParaRPr lang="en-US" dirty="0"/>
          </a:p>
        </p:txBody>
      </p:sp>
    </p:spTree>
    <p:extLst>
      <p:ext uri="{BB962C8B-B14F-4D97-AF65-F5344CB8AC3E}">
        <p14:creationId xmlns:p14="http://schemas.microsoft.com/office/powerpoint/2010/main" val="20651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5724644"/>
          </a:xfrm>
          <a:prstGeom prst="rect">
            <a:avLst/>
          </a:prstGeom>
          <a:noFill/>
        </p:spPr>
        <p:txBody>
          <a:bodyPr wrap="square" rtlCol="0">
            <a:spAutoFit/>
          </a:bodyPr>
          <a:lstStyle/>
          <a:p>
            <a:pPr algn="ctr"/>
            <a:r>
              <a:rPr lang="en-US" sz="3200" b="1" dirty="0">
                <a:solidFill>
                  <a:schemeClr val="accent4">
                    <a:lumMod val="60000"/>
                    <a:lumOff val="40000"/>
                  </a:schemeClr>
                </a:solidFill>
              </a:rPr>
              <a:t>"Read Acts in Easter" </a:t>
            </a:r>
            <a:r>
              <a:rPr lang="en-US" sz="3200" b="1" dirty="0" smtClean="0">
                <a:solidFill>
                  <a:schemeClr val="accent4">
                    <a:lumMod val="60000"/>
                    <a:lumOff val="40000"/>
                  </a:schemeClr>
                </a:solidFill>
              </a:rPr>
              <a:t>Curriculum</a:t>
            </a:r>
          </a:p>
          <a:p>
            <a:r>
              <a:rPr lang="en-US" sz="2000" dirty="0"/>
              <a:t/>
            </a:r>
            <a:br>
              <a:rPr lang="en-US" sz="2000" dirty="0"/>
            </a:br>
            <a:r>
              <a:rPr lang="en-US" sz="2000" dirty="0"/>
              <a:t>- Written by the Rev. Becky </a:t>
            </a:r>
            <a:r>
              <a:rPr lang="en-US" sz="2000" dirty="0" err="1"/>
              <a:t>Zartman</a:t>
            </a:r>
            <a:r>
              <a:rPr lang="en-US" sz="2000" dirty="0"/>
              <a:t> from Christ Church Cathedral, Houston</a:t>
            </a:r>
            <a:br>
              <a:rPr lang="en-US" sz="2000" dirty="0"/>
            </a:br>
            <a:r>
              <a:rPr lang="en-US" sz="2000" dirty="0"/>
              <a:t>- Congregations/small group commits to reading through the Acts of the Apostles and gathering weekly to discuss</a:t>
            </a:r>
            <a:br>
              <a:rPr lang="en-US" sz="2000" dirty="0"/>
            </a:br>
            <a:r>
              <a:rPr lang="en-US" sz="2000" dirty="0"/>
              <a:t>- 100% ready to use curriculum, including facilitator guide, the weekly/daily readings, discussion prompts and a weekly prayer practice</a:t>
            </a:r>
            <a:br>
              <a:rPr lang="en-US" sz="2000" dirty="0"/>
            </a:br>
            <a:r>
              <a:rPr lang="en-US" sz="2400" dirty="0"/>
              <a:t/>
            </a:r>
            <a:br>
              <a:rPr lang="en-US" sz="2400" dirty="0"/>
            </a:br>
            <a:r>
              <a:rPr lang="en-US" i="1" dirty="0"/>
              <a:t>NOTE: the "start date" of this curriculum has already passed, but this is a brilliant resource and could be amended to use with a different start/end date.</a:t>
            </a:r>
            <a:r>
              <a:rPr lang="en-US" sz="2400" dirty="0"/>
              <a:t/>
            </a:r>
            <a:br>
              <a:rPr lang="en-US" sz="2400" dirty="0"/>
            </a:br>
            <a:r>
              <a:rPr lang="en-US" sz="2400" dirty="0"/>
              <a:t/>
            </a:r>
            <a:br>
              <a:rPr lang="en-US" sz="2400" dirty="0"/>
            </a:br>
            <a:r>
              <a:rPr lang="en-US" sz="2400" dirty="0">
                <a:hlinkClick r:id="rId2" action="ppaction://hlinkfile"/>
              </a:rPr>
              <a:t>file:///C:/Users/pball.EDOV/Downloads/Acts%20in%20Easter%20Online%20Small%20Group%20Guide%20&amp;%20Curriculum.pdf</a:t>
            </a:r>
            <a:endParaRPr lang="en-US" sz="2400" dirty="0"/>
          </a:p>
        </p:txBody>
      </p:sp>
    </p:spTree>
    <p:extLst>
      <p:ext uri="{BB962C8B-B14F-4D97-AF65-F5344CB8AC3E}">
        <p14:creationId xmlns:p14="http://schemas.microsoft.com/office/powerpoint/2010/main" val="249598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173" y="443091"/>
            <a:ext cx="8147627" cy="6186309"/>
          </a:xfrm>
          <a:prstGeom prst="rect">
            <a:avLst/>
          </a:prstGeom>
          <a:noFill/>
        </p:spPr>
        <p:txBody>
          <a:bodyPr wrap="square" rtlCol="0">
            <a:spAutoFit/>
          </a:bodyPr>
          <a:lstStyle/>
          <a:p>
            <a:pPr algn="ctr"/>
            <a:r>
              <a:rPr lang="en-US" sz="2800" b="1" dirty="0" err="1">
                <a:solidFill>
                  <a:schemeClr val="accent4">
                    <a:lumMod val="60000"/>
                    <a:lumOff val="40000"/>
                  </a:schemeClr>
                </a:solidFill>
              </a:rPr>
              <a:t>ChurchNext</a:t>
            </a:r>
            <a:r>
              <a:rPr lang="en-US" sz="2800" b="1" dirty="0"/>
              <a:t> </a:t>
            </a:r>
            <a:r>
              <a:rPr lang="en-US" sz="2800" dirty="0"/>
              <a:t>has released a set of free courses called </a:t>
            </a:r>
            <a:r>
              <a:rPr lang="en-US" sz="2800" b="1" dirty="0">
                <a:solidFill>
                  <a:schemeClr val="accent4">
                    <a:lumMod val="60000"/>
                    <a:lumOff val="40000"/>
                  </a:schemeClr>
                </a:solidFill>
              </a:rPr>
              <a:t>Prayer and Worship in our Homes</a:t>
            </a:r>
            <a:r>
              <a:rPr lang="en-US" sz="2800" dirty="0"/>
              <a:t>, meant to help individuals and families grow in their at-home worship and prayer practices. </a:t>
            </a:r>
            <a:endParaRPr lang="en-US" sz="2800" dirty="0" smtClean="0"/>
          </a:p>
          <a:p>
            <a:endParaRPr lang="en-US" sz="2400" dirty="0" smtClean="0"/>
          </a:p>
          <a:p>
            <a:r>
              <a:rPr lang="en-US" sz="2400" i="1" dirty="0" smtClean="0"/>
              <a:t>These </a:t>
            </a:r>
            <a:r>
              <a:rPr lang="en-US" sz="2400" i="1" dirty="0"/>
              <a:t>are high quality, online learning modules that people can access/go through on their own time . </a:t>
            </a:r>
            <a:r>
              <a:rPr lang="en-US" sz="2400" i="1" dirty="0" smtClean="0"/>
              <a:t>Or </a:t>
            </a:r>
            <a:r>
              <a:rPr lang="en-US" sz="2400" i="1" dirty="0"/>
              <a:t>a congregation could "take the course" together and build in discussion in a zoom-style classroom. </a:t>
            </a:r>
            <a:r>
              <a:rPr lang="en-US" sz="2800" dirty="0"/>
              <a:t/>
            </a:r>
            <a:br>
              <a:rPr lang="en-US" sz="2800" dirty="0"/>
            </a:br>
            <a:r>
              <a:rPr lang="en-US" sz="2800" dirty="0"/>
              <a:t/>
            </a:r>
            <a:br>
              <a:rPr lang="en-US" sz="2800" dirty="0"/>
            </a:br>
            <a:r>
              <a:rPr lang="en-US" sz="2400" dirty="0">
                <a:hlinkClick r:id="rId2"/>
              </a:rPr>
              <a:t>https://www.churchnext.tv/library/alternative-formation-for-christians-in-quarantine/114762/about/</a:t>
            </a:r>
            <a:endParaRPr lang="en-US" dirty="0"/>
          </a:p>
        </p:txBody>
      </p:sp>
    </p:spTree>
    <p:extLst>
      <p:ext uri="{BB962C8B-B14F-4D97-AF65-F5344CB8AC3E}">
        <p14:creationId xmlns:p14="http://schemas.microsoft.com/office/powerpoint/2010/main" val="1977243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173" y="443091"/>
            <a:ext cx="8147627" cy="5693866"/>
          </a:xfrm>
          <a:prstGeom prst="rect">
            <a:avLst/>
          </a:prstGeom>
          <a:noFill/>
        </p:spPr>
        <p:txBody>
          <a:bodyPr wrap="square" rtlCol="0">
            <a:spAutoFit/>
          </a:bodyPr>
          <a:lstStyle/>
          <a:p>
            <a:r>
              <a:rPr lang="en-US" sz="2800" b="1" dirty="0">
                <a:solidFill>
                  <a:schemeClr val="accent4">
                    <a:lumMod val="60000"/>
                    <a:lumOff val="40000"/>
                  </a:schemeClr>
                </a:solidFill>
              </a:rPr>
              <a:t>Why Teens will never be the same after this pandemic -</a:t>
            </a:r>
            <a:br>
              <a:rPr lang="en-US" sz="2800" b="1" dirty="0">
                <a:solidFill>
                  <a:schemeClr val="accent4">
                    <a:lumMod val="60000"/>
                    <a:lumOff val="40000"/>
                  </a:schemeClr>
                </a:solidFill>
              </a:rPr>
            </a:br>
            <a:r>
              <a:rPr lang="en-US" sz="2800" dirty="0"/>
              <a:t/>
            </a:r>
            <a:br>
              <a:rPr lang="en-US" sz="2800" dirty="0"/>
            </a:br>
            <a:r>
              <a:rPr lang="en-US" sz="2800" dirty="0"/>
              <a:t>A difficult but important read for those who are in relationship with young people at this time. Important to consider the long lasting implications, and to peek inside the mind of what teenagers may be experiencing at this time</a:t>
            </a:r>
            <a:r>
              <a:rPr lang="en-US" sz="2800" dirty="0" smtClean="0"/>
              <a:t>.</a:t>
            </a:r>
          </a:p>
          <a:p>
            <a:r>
              <a:rPr lang="en-US" sz="2800" dirty="0"/>
              <a:t/>
            </a:r>
            <a:br>
              <a:rPr lang="en-US" sz="2800" dirty="0"/>
            </a:br>
            <a:r>
              <a:rPr lang="en-US" sz="2800" dirty="0">
                <a:hlinkClick r:id="rId2"/>
              </a:rPr>
              <a:t>https://www.cnn.com/2020/04/16/us/teens-coronavirus-coping-wellness-trnd/index.html</a:t>
            </a:r>
            <a:endParaRPr lang="en-US" dirty="0"/>
          </a:p>
        </p:txBody>
      </p:sp>
    </p:spTree>
    <p:extLst>
      <p:ext uri="{BB962C8B-B14F-4D97-AF65-F5344CB8AC3E}">
        <p14:creationId xmlns:p14="http://schemas.microsoft.com/office/powerpoint/2010/main" val="223558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2246" y="990600"/>
            <a:ext cx="8147627" cy="4708981"/>
          </a:xfrm>
          <a:prstGeom prst="rect">
            <a:avLst/>
          </a:prstGeom>
          <a:noFill/>
        </p:spPr>
        <p:txBody>
          <a:bodyPr wrap="square" rtlCol="0">
            <a:spAutoFit/>
          </a:bodyPr>
          <a:lstStyle/>
          <a:p>
            <a:r>
              <a:rPr lang="en-US" sz="3600" dirty="0"/>
              <a:t>Introduce the </a:t>
            </a:r>
            <a:r>
              <a:rPr lang="en-US" sz="3600" b="1" dirty="0">
                <a:solidFill>
                  <a:schemeClr val="accent4">
                    <a:lumMod val="60000"/>
                    <a:lumOff val="40000"/>
                  </a:schemeClr>
                </a:solidFill>
              </a:rPr>
              <a:t>Way of Love </a:t>
            </a:r>
            <a:r>
              <a:rPr lang="en-US" sz="3600" dirty="0"/>
              <a:t>to </a:t>
            </a:r>
            <a:r>
              <a:rPr lang="en-US" sz="3600" dirty="0">
                <a:solidFill>
                  <a:schemeClr val="accent4">
                    <a:lumMod val="60000"/>
                    <a:lumOff val="40000"/>
                  </a:schemeClr>
                </a:solidFill>
              </a:rPr>
              <a:t>children and their families </a:t>
            </a:r>
            <a:r>
              <a:rPr lang="en-US" sz="3600" dirty="0"/>
              <a:t>with free lesson plan (filled with activities and coloring pages) around </a:t>
            </a:r>
            <a:r>
              <a:rPr lang="en-US" sz="3600" dirty="0">
                <a:solidFill>
                  <a:schemeClr val="accent4">
                    <a:lumMod val="60000"/>
                    <a:lumOff val="40000"/>
                  </a:schemeClr>
                </a:solidFill>
              </a:rPr>
              <a:t>Roger Hutchison's "The Very Best Day" </a:t>
            </a:r>
            <a:r>
              <a:rPr lang="en-US" sz="2800" dirty="0"/>
              <a:t/>
            </a:r>
            <a:br>
              <a:rPr lang="en-US" sz="2800" dirty="0"/>
            </a:br>
            <a:r>
              <a:rPr lang="en-US" sz="2800" dirty="0"/>
              <a:t/>
            </a:r>
            <a:br>
              <a:rPr lang="en-US" sz="2800" dirty="0"/>
            </a:br>
            <a:r>
              <a:rPr lang="en-US" sz="2800" dirty="0">
                <a:hlinkClick r:id="rId2"/>
              </a:rPr>
              <a:t>https://www.churchpublishing.org/verybestday</a:t>
            </a:r>
            <a:endParaRPr lang="en-US" dirty="0"/>
          </a:p>
        </p:txBody>
      </p:sp>
    </p:spTree>
    <p:extLst>
      <p:ext uri="{BB962C8B-B14F-4D97-AF65-F5344CB8AC3E}">
        <p14:creationId xmlns:p14="http://schemas.microsoft.com/office/powerpoint/2010/main" val="101691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Praise &amp; Worship</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Sierra Gore</a:t>
            </a:r>
            <a:endParaRPr lang="en-US" dirty="0"/>
          </a:p>
        </p:txBody>
      </p:sp>
    </p:spTree>
    <p:extLst>
      <p:ext uri="{BB962C8B-B14F-4D97-AF65-F5344CB8AC3E}">
        <p14:creationId xmlns:p14="http://schemas.microsoft.com/office/powerpoint/2010/main" val="358601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828800"/>
            <a:ext cx="6575839" cy="584775"/>
          </a:xfrm>
          <a:prstGeom prst="rect">
            <a:avLst/>
          </a:prstGeom>
        </p:spPr>
        <p:txBody>
          <a:bodyPr wrap="none">
            <a:spAutoFit/>
          </a:bodyPr>
          <a:lstStyle/>
          <a:p>
            <a:r>
              <a:rPr lang="en-US" sz="3200" b="1" dirty="0">
                <a:solidFill>
                  <a:schemeClr val="accent4">
                    <a:lumMod val="60000"/>
                    <a:lumOff val="40000"/>
                  </a:schemeClr>
                </a:solidFill>
              </a:rPr>
              <a:t>https://youtu.be/zCYoikGaI6U</a:t>
            </a:r>
          </a:p>
        </p:txBody>
      </p:sp>
      <p:sp>
        <p:nvSpPr>
          <p:cNvPr id="6" name="Title 5"/>
          <p:cNvSpPr>
            <a:spLocks noGrp="1"/>
          </p:cNvSpPr>
          <p:nvPr>
            <p:ph type="title"/>
          </p:nvPr>
        </p:nvSpPr>
        <p:spPr>
          <a:xfrm>
            <a:off x="392319" y="685800"/>
            <a:ext cx="8229600" cy="1143000"/>
          </a:xfrm>
        </p:spPr>
        <p:txBody>
          <a:bodyPr/>
          <a:lstStyle/>
          <a:p>
            <a:r>
              <a:rPr lang="en-US" dirty="0" smtClean="0"/>
              <a:t>Praise Song for the Pandemic</a:t>
            </a:r>
            <a:endParaRPr lang="en-US" dirty="0"/>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2064" t="22247" r="34242" b="13650"/>
          <a:stretch/>
        </p:blipFill>
        <p:spPr>
          <a:xfrm>
            <a:off x="1524000" y="2666999"/>
            <a:ext cx="5824186" cy="3295493"/>
          </a:xfrm>
          <a:prstGeom prst="rect">
            <a:avLst/>
          </a:prstGeom>
        </p:spPr>
      </p:pic>
    </p:spTree>
    <p:extLst>
      <p:ext uri="{BB962C8B-B14F-4D97-AF65-F5344CB8AC3E}">
        <p14:creationId xmlns:p14="http://schemas.microsoft.com/office/powerpoint/2010/main" val="2437464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SELF-CARE &amp; reflection</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Megan Nolde</a:t>
            </a:r>
            <a:endParaRPr lang="en-US" dirty="0"/>
          </a:p>
        </p:txBody>
      </p:sp>
    </p:spTree>
    <p:extLst>
      <p:ext uri="{BB962C8B-B14F-4D97-AF65-F5344CB8AC3E}">
        <p14:creationId xmlns:p14="http://schemas.microsoft.com/office/powerpoint/2010/main" val="1369595880"/>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Avenir LT Std 55 Roman"/>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281</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Holding Space for  Formation Leaders</vt:lpstr>
      <vt:lpstr>Formation Resources</vt:lpstr>
      <vt:lpstr>PowerPoint Presentation</vt:lpstr>
      <vt:lpstr>PowerPoint Presentation</vt:lpstr>
      <vt:lpstr>PowerPoint Presentation</vt:lpstr>
      <vt:lpstr>PowerPoint Presentation</vt:lpstr>
      <vt:lpstr>Praise &amp; Worship</vt:lpstr>
      <vt:lpstr>Praise Song for the Pandemic</vt:lpstr>
      <vt:lpstr>SELF-CARE &amp; reflection</vt:lpstr>
      <vt:lpstr>On Being with Krista Tippett</vt:lpstr>
      <vt:lpstr>Resources</vt:lpstr>
      <vt:lpstr>Godly Play Trainings</vt:lpstr>
      <vt:lpstr>Self-Care for Families at Home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Leader Check-In</dc:title>
  <dc:creator>Megan Nolde</dc:creator>
  <cp:lastModifiedBy>Megan Nolde</cp:lastModifiedBy>
  <cp:revision>23</cp:revision>
  <dcterms:created xsi:type="dcterms:W3CDTF">2020-04-01T17:55:33Z</dcterms:created>
  <dcterms:modified xsi:type="dcterms:W3CDTF">2020-04-28T11:50:28Z</dcterms:modified>
</cp:coreProperties>
</file>