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1" r:id="rId4"/>
    <p:sldId id="282" r:id="rId5"/>
    <p:sldId id="283" r:id="rId6"/>
    <p:sldId id="264" r:id="rId7"/>
    <p:sldId id="284" r:id="rId8"/>
    <p:sldId id="285" r:id="rId9"/>
    <p:sldId id="261" r:id="rId10"/>
    <p:sldId id="259" r:id="rId11"/>
    <p:sldId id="278" r:id="rId12"/>
    <p:sldId id="27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435E3F-DE3F-4CC8-BE1E-29D98945A806}"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66969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35E3F-DE3F-4CC8-BE1E-29D98945A806}"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2563601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35E3F-DE3F-4CC8-BE1E-29D98945A806}"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2338187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35E3F-DE3F-4CC8-BE1E-29D98945A806}"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397629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435E3F-DE3F-4CC8-BE1E-29D98945A806}" type="datetimeFigureOut">
              <a:rPr lang="en-US" smtClean="0"/>
              <a:t>5/21/2020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1529337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435E3F-DE3F-4CC8-BE1E-29D98945A806}"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332564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435E3F-DE3F-4CC8-BE1E-29D98945A806}" type="datetimeFigureOut">
              <a:rPr lang="en-US" smtClean="0"/>
              <a:t>5/21/2020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1578341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435E3F-DE3F-4CC8-BE1E-29D98945A806}" type="datetimeFigureOut">
              <a:rPr lang="en-US" smtClean="0"/>
              <a:t>5/21/2020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807985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435E3F-DE3F-4CC8-BE1E-29D98945A806}" type="datetimeFigureOut">
              <a:rPr lang="en-US" smtClean="0"/>
              <a:t>5/21/2020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3709710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35E3F-DE3F-4CC8-BE1E-29D98945A806}"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391373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35E3F-DE3F-4CC8-BE1E-29D98945A806}" type="datetimeFigureOut">
              <a:rPr lang="en-US" smtClean="0"/>
              <a:t>5/21/2020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A9294-1436-4553-B400-37CDB23237D4}" type="slidenum">
              <a:rPr lang="en-US" smtClean="0"/>
              <a:t>‹#›</a:t>
            </a:fld>
            <a:endParaRPr lang="en-US"/>
          </a:p>
        </p:txBody>
      </p:sp>
    </p:spTree>
    <p:extLst>
      <p:ext uri="{BB962C8B-B14F-4D97-AF65-F5344CB8AC3E}">
        <p14:creationId xmlns:p14="http://schemas.microsoft.com/office/powerpoint/2010/main" val="151941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35E3F-DE3F-4CC8-BE1E-29D98945A806}" type="datetimeFigureOut">
              <a:rPr lang="en-US" smtClean="0"/>
              <a:t>5/21/2020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A9294-1436-4553-B400-37CDB23237D4}" type="slidenum">
              <a:rPr lang="en-US" smtClean="0"/>
              <a:t>‹#›</a:t>
            </a:fld>
            <a:endParaRPr lang="en-US"/>
          </a:p>
        </p:txBody>
      </p:sp>
    </p:spTree>
    <p:extLst>
      <p:ext uri="{BB962C8B-B14F-4D97-AF65-F5344CB8AC3E}">
        <p14:creationId xmlns:p14="http://schemas.microsoft.com/office/powerpoint/2010/main" val="883921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3.amazonaws.com/mywt5-files/wp-content/uploads/sites/47/2020/04/23175346/Vacation-Bible-School-Decision-Guide.pdf" TargetMode="External"/><Relationship Id="rId2" Type="http://schemas.openxmlformats.org/officeDocument/2006/relationships/hyperlink" Target="https://buildfaith.org/webinar-may-7th-vacation-bible-school-2020-a-panel-to-discuss-possibilities-including-cancellation-for-vbs-during-a-pandemic/"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buildfaith.org/vbs-2020-reviews-are-in/"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curriculum.com/bolt-vbs" TargetMode="External"/><Relationship Id="rId2" Type="http://schemas.openxmlformats.org/officeDocument/2006/relationships/hyperlink" Target="https://www.illustratedministry.com/vbs" TargetMode="External"/><Relationship Id="rId1" Type="http://schemas.openxmlformats.org/officeDocument/2006/relationships/slideLayout" Target="../slideLayouts/slideLayout7.xml"/><Relationship Id="rId4" Type="http://schemas.openxmlformats.org/officeDocument/2006/relationships/hyperlink" Target="https://www.saltproject.org/progressive-christian-blog/2020/4/28/summer-and-spring-resource-round-u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vimeopro.com/epicentervideos/the-discovery-series/page/2"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loyolapress.com/3-minute-retreats-daily-online-prayer/"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zentangle.com/pages/about-the-zentangle-method"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01975"/>
            <a:ext cx="7772400" cy="1470025"/>
          </a:xfrm>
        </p:spPr>
        <p:txBody>
          <a:bodyPr/>
          <a:lstStyle/>
          <a:p>
            <a:r>
              <a:rPr lang="en-US" dirty="0" smtClean="0"/>
              <a:t>Holding Space for </a:t>
            </a:r>
            <a:br>
              <a:rPr lang="en-US" dirty="0" smtClean="0"/>
            </a:br>
            <a:r>
              <a:rPr lang="en-US" dirty="0" smtClean="0"/>
              <a:t>Formation Leaders</a:t>
            </a:r>
            <a:endParaRPr lang="en-US" dirty="0"/>
          </a:p>
        </p:txBody>
      </p:sp>
      <p:sp>
        <p:nvSpPr>
          <p:cNvPr id="3" name="Subtitle 2"/>
          <p:cNvSpPr>
            <a:spLocks noGrp="1"/>
          </p:cNvSpPr>
          <p:nvPr>
            <p:ph type="subTitle" idx="1"/>
          </p:nvPr>
        </p:nvSpPr>
        <p:spPr>
          <a:xfrm>
            <a:off x="1371600" y="4648200"/>
            <a:ext cx="6400800" cy="1752600"/>
          </a:xfrm>
        </p:spPr>
        <p:txBody>
          <a:bodyPr>
            <a:normAutofit/>
          </a:bodyPr>
          <a:lstStyle/>
          <a:p>
            <a:r>
              <a:rPr lang="en-US" sz="2400" i="1" dirty="0" smtClean="0">
                <a:solidFill>
                  <a:schemeClr val="tx1"/>
                </a:solidFill>
              </a:rPr>
              <a:t>via Zoom Meeting</a:t>
            </a:r>
            <a:br>
              <a:rPr lang="en-US" sz="2400" i="1" dirty="0" smtClean="0">
                <a:solidFill>
                  <a:schemeClr val="tx1"/>
                </a:solidFill>
              </a:rPr>
            </a:br>
            <a:r>
              <a:rPr lang="en-US" sz="2400" i="1" dirty="0" smtClean="0">
                <a:solidFill>
                  <a:schemeClr val="tx1"/>
                </a:solidFill>
              </a:rPr>
              <a:t>May 20, 2020</a:t>
            </a:r>
            <a:endParaRPr lang="en-US" sz="2400" i="1"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1218671"/>
            <a:ext cx="3181918" cy="1829805"/>
          </a:xfrm>
          <a:prstGeom prst="rect">
            <a:avLst/>
          </a:prstGeom>
        </p:spPr>
      </p:pic>
    </p:spTree>
    <p:extLst>
      <p:ext uri="{BB962C8B-B14F-4D97-AF65-F5344CB8AC3E}">
        <p14:creationId xmlns:p14="http://schemas.microsoft.com/office/powerpoint/2010/main" val="1035961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1573" y="609600"/>
            <a:ext cx="7670800" cy="5078313"/>
          </a:xfrm>
          <a:prstGeom prst="rect">
            <a:avLst/>
          </a:prstGeom>
          <a:noFill/>
        </p:spPr>
        <p:txBody>
          <a:bodyPr wrap="square" rtlCol="0">
            <a:spAutoFit/>
          </a:bodyPr>
          <a:lstStyle/>
          <a:p>
            <a:pPr algn="ctr"/>
            <a:r>
              <a:rPr lang="en-US" sz="4800" b="1" dirty="0" smtClean="0">
                <a:solidFill>
                  <a:schemeClr val="accent4">
                    <a:lumMod val="60000"/>
                    <a:lumOff val="40000"/>
                  </a:schemeClr>
                </a:solidFill>
              </a:rPr>
              <a:t>Guiding Questions for this summer</a:t>
            </a:r>
            <a:r>
              <a:rPr lang="en-US" sz="3600" dirty="0"/>
              <a:t/>
            </a:r>
            <a:br>
              <a:rPr lang="en-US" sz="3600" dirty="0"/>
            </a:br>
            <a:endParaRPr lang="en-US" sz="3600" dirty="0" smtClean="0"/>
          </a:p>
          <a:p>
            <a:pPr marL="800100" lvl="1" indent="-342900">
              <a:buFont typeface="+mj-lt"/>
              <a:buAutoNum type="arabicPeriod"/>
            </a:pPr>
            <a:r>
              <a:rPr lang="en-US" sz="3200" dirty="0" smtClean="0"/>
              <a:t>What </a:t>
            </a:r>
            <a:r>
              <a:rPr lang="en-US" sz="3200" dirty="0"/>
              <a:t>do members want?</a:t>
            </a:r>
          </a:p>
          <a:p>
            <a:pPr marL="800100" lvl="1" indent="-342900">
              <a:buFont typeface="+mj-lt"/>
              <a:buAutoNum type="arabicPeriod"/>
            </a:pPr>
            <a:r>
              <a:rPr lang="en-US" sz="3200" dirty="0"/>
              <a:t>What is your mission?</a:t>
            </a:r>
          </a:p>
          <a:p>
            <a:pPr marL="1200150" lvl="2" indent="-285750">
              <a:buFont typeface="Arial" panose="020B0604020202020204" pitchFamily="34" charset="0"/>
              <a:buChar char="•"/>
            </a:pPr>
            <a:r>
              <a:rPr lang="en-US" sz="3200" u="sng" dirty="0">
                <a:hlinkClick r:id="rId2"/>
              </a:rPr>
              <a:t>VTS Planning Summer Programming Webinar and Resources</a:t>
            </a:r>
            <a:endParaRPr lang="en-US" sz="3200" dirty="0"/>
          </a:p>
          <a:p>
            <a:pPr marL="1200150" lvl="2" indent="-285750">
              <a:buFont typeface="Arial" panose="020B0604020202020204" pitchFamily="34" charset="0"/>
              <a:buChar char="•"/>
            </a:pPr>
            <a:r>
              <a:rPr lang="en-US" sz="3200" u="sng" dirty="0">
                <a:hlinkClick r:id="rId3"/>
              </a:rPr>
              <a:t>APCE Worksheet</a:t>
            </a:r>
            <a:endParaRPr lang="en-US" sz="3200" dirty="0"/>
          </a:p>
        </p:txBody>
      </p:sp>
    </p:spTree>
    <p:extLst>
      <p:ext uri="{BB962C8B-B14F-4D97-AF65-F5344CB8AC3E}">
        <p14:creationId xmlns:p14="http://schemas.microsoft.com/office/powerpoint/2010/main" val="2495989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1573" y="609600"/>
            <a:ext cx="7670800" cy="2862322"/>
          </a:xfrm>
          <a:prstGeom prst="rect">
            <a:avLst/>
          </a:prstGeom>
          <a:noFill/>
        </p:spPr>
        <p:txBody>
          <a:bodyPr wrap="square" rtlCol="0">
            <a:spAutoFit/>
          </a:bodyPr>
          <a:lstStyle/>
          <a:p>
            <a:pPr algn="ctr"/>
            <a:r>
              <a:rPr lang="en-US" sz="4800" b="1" dirty="0" smtClean="0">
                <a:solidFill>
                  <a:schemeClr val="accent4">
                    <a:lumMod val="60000"/>
                    <a:lumOff val="40000"/>
                  </a:schemeClr>
                </a:solidFill>
              </a:rPr>
              <a:t>Creativity all around</a:t>
            </a:r>
            <a:r>
              <a:rPr lang="en-US" sz="3600" dirty="0"/>
              <a:t/>
            </a:r>
            <a:br>
              <a:rPr lang="en-US" sz="3600" dirty="0"/>
            </a:br>
            <a:endParaRPr lang="en-US" sz="3600" dirty="0" smtClean="0"/>
          </a:p>
          <a:p>
            <a:pPr marL="914400" lvl="1" indent="-457200">
              <a:buFont typeface="Arial" panose="020B0604020202020204" pitchFamily="34" charset="0"/>
              <a:buChar char="•"/>
            </a:pPr>
            <a:r>
              <a:rPr lang="en-US" sz="3200" u="sng" dirty="0">
                <a:hlinkClick r:id="rId2"/>
              </a:rPr>
              <a:t>VTS annual curriculum review</a:t>
            </a:r>
            <a:endParaRPr lang="en-US" sz="3200" dirty="0"/>
          </a:p>
          <a:p>
            <a:pPr marL="914400" lvl="1" indent="-457200">
              <a:buFont typeface="Arial" panose="020B0604020202020204" pitchFamily="34" charset="0"/>
              <a:buChar char="•"/>
            </a:pPr>
            <a:r>
              <a:rPr lang="en-US" sz="3200" dirty="0"/>
              <a:t>Drive through VBS</a:t>
            </a:r>
          </a:p>
          <a:p>
            <a:pPr marL="914400" lvl="1" indent="-457200">
              <a:buFont typeface="Arial" panose="020B0604020202020204" pitchFamily="34" charset="0"/>
              <a:buChar char="•"/>
            </a:pPr>
            <a:r>
              <a:rPr lang="en-US" sz="3200" dirty="0"/>
              <a:t>VBS in a box/at home </a:t>
            </a:r>
          </a:p>
        </p:txBody>
      </p:sp>
    </p:spTree>
    <p:extLst>
      <p:ext uri="{BB962C8B-B14F-4D97-AF65-F5344CB8AC3E}">
        <p14:creationId xmlns:p14="http://schemas.microsoft.com/office/powerpoint/2010/main" val="1454255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1573" y="609600"/>
            <a:ext cx="7670800" cy="5570756"/>
          </a:xfrm>
          <a:prstGeom prst="rect">
            <a:avLst/>
          </a:prstGeom>
          <a:noFill/>
        </p:spPr>
        <p:txBody>
          <a:bodyPr wrap="square" rtlCol="0">
            <a:spAutoFit/>
          </a:bodyPr>
          <a:lstStyle/>
          <a:p>
            <a:pPr algn="ctr"/>
            <a:r>
              <a:rPr lang="en-US" sz="4800" b="1" dirty="0" smtClean="0">
                <a:solidFill>
                  <a:schemeClr val="accent4">
                    <a:lumMod val="60000"/>
                    <a:lumOff val="40000"/>
                  </a:schemeClr>
                </a:solidFill>
              </a:rPr>
              <a:t>Ready-made curriculum</a:t>
            </a:r>
            <a:r>
              <a:rPr lang="en-US" sz="3600" dirty="0"/>
              <a:t/>
            </a:r>
            <a:br>
              <a:rPr lang="en-US" sz="3600" dirty="0"/>
            </a:br>
            <a:endParaRPr lang="en-US" sz="3600" dirty="0" smtClean="0"/>
          </a:p>
          <a:p>
            <a:pPr marL="914400" lvl="1" indent="-457200">
              <a:buFont typeface="Arial" panose="020B0604020202020204" pitchFamily="34" charset="0"/>
              <a:buChar char="•"/>
            </a:pPr>
            <a:r>
              <a:rPr lang="en-US" sz="3200" u="sng" dirty="0">
                <a:hlinkClick r:id="rId2"/>
              </a:rPr>
              <a:t>Illustrated Ministry Compassion Camp</a:t>
            </a:r>
            <a:endParaRPr lang="en-US" sz="3200" dirty="0"/>
          </a:p>
          <a:p>
            <a:pPr marL="914400" lvl="1" indent="-457200">
              <a:buFont typeface="Arial" panose="020B0604020202020204" pitchFamily="34" charset="0"/>
              <a:buChar char="•"/>
            </a:pPr>
            <a:r>
              <a:rPr lang="en-US" sz="3200" u="sng" dirty="0">
                <a:hlinkClick r:id="rId3"/>
              </a:rPr>
              <a:t>Bolt by GO! Curriculum</a:t>
            </a:r>
            <a:endParaRPr lang="en-US" sz="3200" dirty="0"/>
          </a:p>
          <a:p>
            <a:pPr marL="914400" lvl="1" indent="-457200">
              <a:buFont typeface="Arial" panose="020B0604020202020204" pitchFamily="34" charset="0"/>
              <a:buChar char="•"/>
            </a:pPr>
            <a:r>
              <a:rPr lang="en-US" sz="3200" u="sng" dirty="0">
                <a:hlinkClick r:id="rId4"/>
              </a:rPr>
              <a:t>SALT Project</a:t>
            </a:r>
            <a:endParaRPr lang="en-US" sz="3200" dirty="0"/>
          </a:p>
          <a:p>
            <a:pPr marL="914400" lvl="1" indent="-457200">
              <a:buFont typeface="Arial" panose="020B0604020202020204" pitchFamily="34" charset="0"/>
              <a:buChar char="•"/>
            </a:pPr>
            <a:r>
              <a:rPr lang="en-US" sz="3200" dirty="0"/>
              <a:t>All the “standard” offerings are now being amended to include at-home plans</a:t>
            </a:r>
          </a:p>
        </p:txBody>
      </p:sp>
    </p:spTree>
    <p:extLst>
      <p:ext uri="{BB962C8B-B14F-4D97-AF65-F5344CB8AC3E}">
        <p14:creationId xmlns:p14="http://schemas.microsoft.com/office/powerpoint/2010/main" val="373528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solidFill>
                  <a:schemeClr val="accent4">
                    <a:lumMod val="60000"/>
                    <a:lumOff val="40000"/>
                  </a:schemeClr>
                </a:solidFill>
              </a:rPr>
              <a:t>Adult formation &amp; your personal development</a:t>
            </a:r>
            <a:endParaRPr lang="en-US" b="0" dirty="0">
              <a:solidFill>
                <a:schemeClr val="accent4">
                  <a:lumMod val="60000"/>
                  <a:lumOff val="40000"/>
                </a:schemeClr>
              </a:solidFill>
            </a:endParaRPr>
          </a:p>
        </p:txBody>
      </p:sp>
      <p:sp>
        <p:nvSpPr>
          <p:cNvPr id="3" name="Text Placeholder 2"/>
          <p:cNvSpPr>
            <a:spLocks noGrp="1"/>
          </p:cNvSpPr>
          <p:nvPr>
            <p:ph type="body" idx="1"/>
          </p:nvPr>
        </p:nvSpPr>
        <p:spPr/>
        <p:txBody>
          <a:bodyPr/>
          <a:lstStyle/>
          <a:p>
            <a:r>
              <a:rPr lang="en-US" dirty="0" smtClean="0"/>
              <a:t>Megan Nolde</a:t>
            </a:r>
            <a:endParaRPr lang="en-US" dirty="0"/>
          </a:p>
        </p:txBody>
      </p:sp>
    </p:spTree>
    <p:extLst>
      <p:ext uri="{BB962C8B-B14F-4D97-AF65-F5344CB8AC3E}">
        <p14:creationId xmlns:p14="http://schemas.microsoft.com/office/powerpoint/2010/main" val="2415184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1573" y="609600"/>
            <a:ext cx="7670800" cy="5570756"/>
          </a:xfrm>
          <a:prstGeom prst="rect">
            <a:avLst/>
          </a:prstGeom>
          <a:noFill/>
        </p:spPr>
        <p:txBody>
          <a:bodyPr wrap="square" rtlCol="0">
            <a:spAutoFit/>
          </a:bodyPr>
          <a:lstStyle/>
          <a:p>
            <a:pPr algn="ctr"/>
            <a:r>
              <a:rPr lang="en-US" sz="4800" b="1" dirty="0" smtClean="0">
                <a:solidFill>
                  <a:schemeClr val="accent4">
                    <a:lumMod val="60000"/>
                    <a:lumOff val="40000"/>
                  </a:schemeClr>
                </a:solidFill>
              </a:rPr>
              <a:t>The Discovery Series</a:t>
            </a:r>
            <a:endParaRPr lang="en-US" sz="3600" dirty="0"/>
          </a:p>
          <a:p>
            <a:pPr algn="ctr"/>
            <a:endParaRPr lang="en-US" sz="3600" dirty="0"/>
          </a:p>
          <a:p>
            <a:pPr marL="571500" indent="-571500">
              <a:buFont typeface="Arial" panose="020B0604020202020204" pitchFamily="34" charset="0"/>
              <a:buChar char="•"/>
            </a:pPr>
            <a:r>
              <a:rPr lang="en-US" sz="3600" dirty="0" smtClean="0"/>
              <a:t>Videos– education in ongoing formation</a:t>
            </a:r>
          </a:p>
          <a:p>
            <a:pPr marL="1028700" lvl="1" indent="-571500">
              <a:buFont typeface="Arial" panose="020B0604020202020204" pitchFamily="34" charset="0"/>
              <a:buChar char="•"/>
            </a:pPr>
            <a:r>
              <a:rPr lang="en-US" sz="2800" dirty="0" smtClean="0"/>
              <a:t>Diocese of Texas</a:t>
            </a:r>
          </a:p>
          <a:p>
            <a:pPr marL="571500" indent="-571500">
              <a:buFont typeface="Arial" panose="020B0604020202020204" pitchFamily="34" charset="0"/>
              <a:buChar char="•"/>
            </a:pPr>
            <a:r>
              <a:rPr lang="en-US" sz="3600" b="1" dirty="0" smtClean="0"/>
              <a:t>In particular: </a:t>
            </a:r>
            <a:r>
              <a:rPr lang="en-US" sz="3600" dirty="0" smtClean="0"/>
              <a:t>“A Path to Spiritual Maturity” and “Our Spiritual Gifts”</a:t>
            </a:r>
          </a:p>
          <a:p>
            <a:pPr marL="571500" indent="-571500">
              <a:buFont typeface="Arial" panose="020B0604020202020204" pitchFamily="34" charset="0"/>
              <a:buChar char="•"/>
            </a:pPr>
            <a:r>
              <a:rPr lang="en-US" sz="3200" dirty="0">
                <a:hlinkClick r:id="rId2"/>
              </a:rPr>
              <a:t>https://vimeopro.com/epicentervideos/the-discovery-series/page/2</a:t>
            </a:r>
            <a:endParaRPr lang="en-US" sz="3200" dirty="0" smtClean="0"/>
          </a:p>
        </p:txBody>
      </p:sp>
    </p:spTree>
    <p:extLst>
      <p:ext uri="{BB962C8B-B14F-4D97-AF65-F5344CB8AC3E}">
        <p14:creationId xmlns:p14="http://schemas.microsoft.com/office/powerpoint/2010/main" val="160881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1573" y="609600"/>
            <a:ext cx="7670800" cy="4832092"/>
          </a:xfrm>
          <a:prstGeom prst="rect">
            <a:avLst/>
          </a:prstGeom>
          <a:noFill/>
        </p:spPr>
        <p:txBody>
          <a:bodyPr wrap="square" rtlCol="0">
            <a:spAutoFit/>
          </a:bodyPr>
          <a:lstStyle/>
          <a:p>
            <a:pPr algn="ctr"/>
            <a:r>
              <a:rPr lang="en-US" sz="4800" b="1" dirty="0" smtClean="0">
                <a:solidFill>
                  <a:schemeClr val="accent4">
                    <a:lumMod val="60000"/>
                    <a:lumOff val="40000"/>
                  </a:schemeClr>
                </a:solidFill>
              </a:rPr>
              <a:t>3-Minute Retreats</a:t>
            </a:r>
            <a:endParaRPr lang="en-US" sz="3600" dirty="0"/>
          </a:p>
          <a:p>
            <a:pPr algn="ctr"/>
            <a:endParaRPr lang="en-US" sz="3600" dirty="0"/>
          </a:p>
          <a:p>
            <a:pPr marL="571500" lvl="1" indent="-571500">
              <a:buFont typeface="Arial" panose="020B0604020202020204" pitchFamily="34" charset="0"/>
              <a:buChar char="•"/>
            </a:pPr>
            <a:r>
              <a:rPr lang="en-US" sz="3200" dirty="0"/>
              <a:t>Loyola Press</a:t>
            </a:r>
          </a:p>
          <a:p>
            <a:pPr marL="571500" indent="-571500">
              <a:buFont typeface="Arial" panose="020B0604020202020204" pitchFamily="34" charset="0"/>
              <a:buChar char="•"/>
            </a:pPr>
            <a:r>
              <a:rPr lang="en-US" sz="2400" i="1" dirty="0" smtClean="0"/>
              <a:t>“3-Minute </a:t>
            </a:r>
            <a:r>
              <a:rPr lang="en-US" sz="2400" i="1" dirty="0"/>
              <a:t>Retreats invite you to take a short prayer break right at your computer. Spend some quiet time reflecting on a Scripture passage</a:t>
            </a:r>
            <a:r>
              <a:rPr lang="en-US" sz="2400" i="1" dirty="0" smtClean="0"/>
              <a:t>.”</a:t>
            </a:r>
          </a:p>
          <a:p>
            <a:pPr marL="571500" indent="-571500">
              <a:buFont typeface="Arial" panose="020B0604020202020204" pitchFamily="34" charset="0"/>
              <a:buChar char="•"/>
            </a:pPr>
            <a:r>
              <a:rPr lang="en-US" sz="3200" dirty="0">
                <a:hlinkClick r:id="rId2"/>
              </a:rPr>
              <a:t>https://www.loyolapress.com/3-minute-retreats-daily-online-prayer/</a:t>
            </a:r>
            <a:endParaRPr lang="en-US" sz="3200" dirty="0" smtClean="0"/>
          </a:p>
        </p:txBody>
      </p:sp>
    </p:spTree>
    <p:extLst>
      <p:ext uri="{BB962C8B-B14F-4D97-AF65-F5344CB8AC3E}">
        <p14:creationId xmlns:p14="http://schemas.microsoft.com/office/powerpoint/2010/main" val="202772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1573" y="609600"/>
            <a:ext cx="7670800" cy="5632311"/>
          </a:xfrm>
          <a:prstGeom prst="rect">
            <a:avLst/>
          </a:prstGeom>
          <a:noFill/>
        </p:spPr>
        <p:txBody>
          <a:bodyPr wrap="square" rtlCol="0">
            <a:spAutoFit/>
          </a:bodyPr>
          <a:lstStyle/>
          <a:p>
            <a:pPr algn="ctr"/>
            <a:r>
              <a:rPr lang="en-US" sz="4800" b="1" dirty="0" err="1" smtClean="0">
                <a:solidFill>
                  <a:schemeClr val="accent4">
                    <a:lumMod val="60000"/>
                    <a:lumOff val="40000"/>
                  </a:schemeClr>
                </a:solidFill>
              </a:rPr>
              <a:t>Zentangle</a:t>
            </a:r>
            <a:r>
              <a:rPr lang="en-US" sz="4800" b="1" dirty="0" smtClean="0">
                <a:solidFill>
                  <a:schemeClr val="accent4">
                    <a:lumMod val="60000"/>
                    <a:lumOff val="40000"/>
                  </a:schemeClr>
                </a:solidFill>
              </a:rPr>
              <a:t> Drawings</a:t>
            </a:r>
            <a:endParaRPr lang="en-US" sz="3600" dirty="0"/>
          </a:p>
          <a:p>
            <a:pPr algn="ctr"/>
            <a:endParaRPr lang="en-US" sz="3600" dirty="0"/>
          </a:p>
          <a:p>
            <a:pPr marL="571500" lvl="1" indent="-571500">
              <a:buFont typeface="Arial" panose="020B0604020202020204" pitchFamily="34" charset="0"/>
              <a:buChar char="•"/>
            </a:pPr>
            <a:r>
              <a:rPr lang="en-US" sz="3200" dirty="0" smtClean="0"/>
              <a:t>Meditative drawing method</a:t>
            </a:r>
            <a:endParaRPr lang="en-US" sz="3200" dirty="0"/>
          </a:p>
          <a:p>
            <a:r>
              <a:rPr lang="en-US" sz="2000" i="1" dirty="0" smtClean="0"/>
              <a:t>“</a:t>
            </a:r>
            <a:r>
              <a:rPr lang="en-US" sz="2000" i="1" dirty="0"/>
              <a:t>By avoiding common blocks to creative flow such as: self-criticism, fear of failure, lack of immediate positive feedback, worrying about outcomes, frustration with lengthy training, lack of inspiration and doubts about what to do next, you can create beautiful art right away.</a:t>
            </a:r>
          </a:p>
          <a:p>
            <a:r>
              <a:rPr lang="en-US" sz="2000" i="1" dirty="0"/>
              <a:t>The </a:t>
            </a:r>
            <a:r>
              <a:rPr lang="en-US" sz="2000" i="1" dirty="0" err="1"/>
              <a:t>Zentangle</a:t>
            </a:r>
            <a:r>
              <a:rPr lang="en-US" sz="2000" i="1" dirty="0"/>
              <a:t> Method's "elegance of limits" paradoxically inspires creativity with its gentle boundaries and structured patterns. These so-called limits enhance creativity and support a greater freedom of expression</a:t>
            </a:r>
            <a:r>
              <a:rPr lang="en-US" sz="2000" i="1" dirty="0" smtClean="0"/>
              <a:t>.”</a:t>
            </a:r>
            <a:endParaRPr lang="en-US" sz="2000" i="1" dirty="0"/>
          </a:p>
          <a:p>
            <a:pPr marL="571500" indent="-571500">
              <a:buFont typeface="Arial" panose="020B0604020202020204" pitchFamily="34" charset="0"/>
              <a:buChar char="•"/>
            </a:pPr>
            <a:r>
              <a:rPr lang="en-US" sz="3200" dirty="0">
                <a:hlinkClick r:id="rId2"/>
              </a:rPr>
              <a:t>https://zentangle.com/pages/about-the-zentangle-method</a:t>
            </a:r>
            <a:endParaRPr lang="en-US" sz="3200" dirty="0" smtClean="0"/>
          </a:p>
        </p:txBody>
      </p:sp>
    </p:spTree>
    <p:extLst>
      <p:ext uri="{BB962C8B-B14F-4D97-AF65-F5344CB8AC3E}">
        <p14:creationId xmlns:p14="http://schemas.microsoft.com/office/powerpoint/2010/main" val="325771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solidFill>
                  <a:schemeClr val="accent4">
                    <a:lumMod val="60000"/>
                    <a:lumOff val="40000"/>
                  </a:schemeClr>
                </a:solidFill>
              </a:rPr>
              <a:t>Mission trips</a:t>
            </a:r>
            <a:endParaRPr lang="en-US" b="0" dirty="0">
              <a:solidFill>
                <a:schemeClr val="accent4">
                  <a:lumMod val="60000"/>
                  <a:lumOff val="40000"/>
                </a:schemeClr>
              </a:solidFill>
            </a:endParaRPr>
          </a:p>
        </p:txBody>
      </p:sp>
      <p:sp>
        <p:nvSpPr>
          <p:cNvPr id="3" name="Text Placeholder 2"/>
          <p:cNvSpPr>
            <a:spLocks noGrp="1"/>
          </p:cNvSpPr>
          <p:nvPr>
            <p:ph type="body" idx="1"/>
          </p:nvPr>
        </p:nvSpPr>
        <p:spPr/>
        <p:txBody>
          <a:bodyPr/>
          <a:lstStyle/>
          <a:p>
            <a:r>
              <a:rPr lang="en-US" dirty="0" smtClean="0"/>
              <a:t>Sierra Gore</a:t>
            </a:r>
            <a:endParaRPr lang="en-US" dirty="0"/>
          </a:p>
        </p:txBody>
      </p:sp>
    </p:spTree>
    <p:extLst>
      <p:ext uri="{BB962C8B-B14F-4D97-AF65-F5344CB8AC3E}">
        <p14:creationId xmlns:p14="http://schemas.microsoft.com/office/powerpoint/2010/main" val="3586013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1573" y="609600"/>
            <a:ext cx="7670800" cy="4093428"/>
          </a:xfrm>
          <a:prstGeom prst="rect">
            <a:avLst/>
          </a:prstGeom>
          <a:noFill/>
        </p:spPr>
        <p:txBody>
          <a:bodyPr wrap="square" rtlCol="0">
            <a:spAutoFit/>
          </a:bodyPr>
          <a:lstStyle/>
          <a:p>
            <a:pPr algn="ctr"/>
            <a:r>
              <a:rPr lang="en-US" sz="4800" b="1" dirty="0" smtClean="0">
                <a:solidFill>
                  <a:schemeClr val="accent4">
                    <a:lumMod val="60000"/>
                    <a:lumOff val="40000"/>
                  </a:schemeClr>
                </a:solidFill>
              </a:rPr>
              <a:t>A Different Way Forward</a:t>
            </a:r>
            <a:r>
              <a:rPr lang="en-US" sz="3600" dirty="0"/>
              <a:t/>
            </a:r>
            <a:br>
              <a:rPr lang="en-US" sz="3600" dirty="0"/>
            </a:br>
            <a:endParaRPr lang="en-US" sz="3600" dirty="0" smtClean="0"/>
          </a:p>
          <a:p>
            <a:pPr lvl="1"/>
            <a:r>
              <a:rPr lang="en-US" sz="3200" dirty="0" smtClean="0"/>
              <a:t>Mission trips in Summer 2020</a:t>
            </a:r>
          </a:p>
          <a:p>
            <a:pPr marL="1371600" lvl="2" indent="-457200">
              <a:buFont typeface="Arial" panose="020B0604020202020204" pitchFamily="34" charset="0"/>
              <a:buChar char="•"/>
            </a:pPr>
            <a:r>
              <a:rPr lang="en-US" sz="3200" dirty="0" smtClean="0"/>
              <a:t>Theology</a:t>
            </a:r>
          </a:p>
          <a:p>
            <a:pPr marL="1371600" lvl="2" indent="-457200">
              <a:buFont typeface="Arial" panose="020B0604020202020204" pitchFamily="34" charset="0"/>
              <a:buChar char="•"/>
            </a:pPr>
            <a:r>
              <a:rPr lang="en-US" sz="3200" dirty="0" smtClean="0"/>
              <a:t>Local</a:t>
            </a:r>
          </a:p>
          <a:p>
            <a:pPr marL="1371600" lvl="2" indent="-457200">
              <a:buFont typeface="Arial" panose="020B0604020202020204" pitchFamily="34" charset="0"/>
              <a:buChar char="•"/>
            </a:pPr>
            <a:r>
              <a:rPr lang="en-US" sz="3200" dirty="0" smtClean="0"/>
              <a:t>Ideas</a:t>
            </a:r>
          </a:p>
        </p:txBody>
      </p:sp>
    </p:spTree>
    <p:extLst>
      <p:ext uri="{BB962C8B-B14F-4D97-AF65-F5344CB8AC3E}">
        <p14:creationId xmlns:p14="http://schemas.microsoft.com/office/powerpoint/2010/main" val="2831640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1573" y="609600"/>
            <a:ext cx="7670800" cy="4093428"/>
          </a:xfrm>
          <a:prstGeom prst="rect">
            <a:avLst/>
          </a:prstGeom>
          <a:noFill/>
        </p:spPr>
        <p:txBody>
          <a:bodyPr wrap="square" rtlCol="0">
            <a:spAutoFit/>
          </a:bodyPr>
          <a:lstStyle/>
          <a:p>
            <a:pPr algn="ctr"/>
            <a:r>
              <a:rPr lang="en-US" sz="4800" b="1" dirty="0" smtClean="0">
                <a:solidFill>
                  <a:schemeClr val="accent4">
                    <a:lumMod val="60000"/>
                    <a:lumOff val="40000"/>
                  </a:schemeClr>
                </a:solidFill>
              </a:rPr>
              <a:t>A Different Way Forward</a:t>
            </a:r>
            <a:r>
              <a:rPr lang="en-US" sz="3600" dirty="0"/>
              <a:t/>
            </a:r>
            <a:br>
              <a:rPr lang="en-US" sz="3600" dirty="0"/>
            </a:br>
            <a:endParaRPr lang="en-US" sz="3600" dirty="0" smtClean="0"/>
          </a:p>
          <a:p>
            <a:pPr lvl="1"/>
            <a:r>
              <a:rPr lang="en-US" sz="3200" dirty="0" smtClean="0"/>
              <a:t>To come– OCF ideas on virtual mission activities!</a:t>
            </a:r>
          </a:p>
          <a:p>
            <a:pPr lvl="1"/>
            <a:endParaRPr lang="en-US" sz="3200" dirty="0"/>
          </a:p>
          <a:p>
            <a:pPr lvl="1"/>
            <a:r>
              <a:rPr lang="en-US" sz="3200" dirty="0" smtClean="0"/>
              <a:t>Look for </a:t>
            </a:r>
            <a:r>
              <a:rPr lang="en-US" sz="3200" smtClean="0"/>
              <a:t>a survey!</a:t>
            </a:r>
            <a:endParaRPr lang="en-US" sz="3200" dirty="0" smtClean="0"/>
          </a:p>
        </p:txBody>
      </p:sp>
    </p:spTree>
    <p:extLst>
      <p:ext uri="{BB962C8B-B14F-4D97-AF65-F5344CB8AC3E}">
        <p14:creationId xmlns:p14="http://schemas.microsoft.com/office/powerpoint/2010/main" val="3908788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solidFill>
                  <a:schemeClr val="accent4">
                    <a:lumMod val="60000"/>
                    <a:lumOff val="40000"/>
                  </a:schemeClr>
                </a:solidFill>
              </a:rPr>
              <a:t>Vacation bible school</a:t>
            </a:r>
            <a:endParaRPr lang="en-US" b="0" dirty="0">
              <a:solidFill>
                <a:schemeClr val="accent4">
                  <a:lumMod val="60000"/>
                  <a:lumOff val="40000"/>
                </a:schemeClr>
              </a:solidFill>
            </a:endParaRPr>
          </a:p>
        </p:txBody>
      </p:sp>
      <p:sp>
        <p:nvSpPr>
          <p:cNvPr id="3" name="Text Placeholder 2"/>
          <p:cNvSpPr>
            <a:spLocks noGrp="1"/>
          </p:cNvSpPr>
          <p:nvPr>
            <p:ph type="body" idx="1"/>
          </p:nvPr>
        </p:nvSpPr>
        <p:spPr/>
        <p:txBody>
          <a:bodyPr/>
          <a:lstStyle/>
          <a:p>
            <a:r>
              <a:rPr lang="en-US" dirty="0" smtClean="0"/>
              <a:t>Paris Ball</a:t>
            </a:r>
            <a:endParaRPr lang="en-US" dirty="0"/>
          </a:p>
        </p:txBody>
      </p:sp>
    </p:spTree>
    <p:extLst>
      <p:ext uri="{BB962C8B-B14F-4D97-AF65-F5344CB8AC3E}">
        <p14:creationId xmlns:p14="http://schemas.microsoft.com/office/powerpoint/2010/main" val="206514965"/>
      </p:ext>
    </p:extLst>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ustom 1">
      <a:majorFont>
        <a:latin typeface="Avenir LT Std 55 Roman"/>
        <a:ea typeface=""/>
        <a:cs typeface=""/>
      </a:majorFont>
      <a:minorFont>
        <a:latin typeface="Montserra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197</Words>
  <Application>Microsoft Office PowerPoint</Application>
  <PresentationFormat>On-screen Show (4:3)</PresentationFormat>
  <Paragraphs>48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Holding Space for  Formation Leaders</vt:lpstr>
      <vt:lpstr>Adult formation &amp; your personal development</vt:lpstr>
      <vt:lpstr>PowerPoint Presentation</vt:lpstr>
      <vt:lpstr>PowerPoint Presentation</vt:lpstr>
      <vt:lpstr>PowerPoint Presentation</vt:lpstr>
      <vt:lpstr>Mission trips</vt:lpstr>
      <vt:lpstr>PowerPoint Presentation</vt:lpstr>
      <vt:lpstr>PowerPoint Presentation</vt:lpstr>
      <vt:lpstr>Vacation bible school</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Leader Check-In</dc:title>
  <dc:creator>Megan Nolde</dc:creator>
  <cp:lastModifiedBy>Megan Nolde</cp:lastModifiedBy>
  <cp:revision>41</cp:revision>
  <dcterms:created xsi:type="dcterms:W3CDTF">2020-04-01T17:55:33Z</dcterms:created>
  <dcterms:modified xsi:type="dcterms:W3CDTF">2020-05-21T11:42:14Z</dcterms:modified>
</cp:coreProperties>
</file>